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2"/>
  </p:notesMasterIdLst>
  <p:sldIdLst>
    <p:sldId id="257" r:id="rId2"/>
    <p:sldId id="259" r:id="rId3"/>
    <p:sldId id="273" r:id="rId4"/>
    <p:sldId id="335" r:id="rId5"/>
    <p:sldId id="372" r:id="rId6"/>
    <p:sldId id="284" r:id="rId7"/>
    <p:sldId id="331" r:id="rId8"/>
    <p:sldId id="373" r:id="rId9"/>
    <p:sldId id="274" r:id="rId10"/>
    <p:sldId id="374" r:id="rId11"/>
    <p:sldId id="280" r:id="rId12"/>
    <p:sldId id="375" r:id="rId13"/>
    <p:sldId id="324" r:id="rId14"/>
    <p:sldId id="303" r:id="rId15"/>
    <p:sldId id="307" r:id="rId16"/>
    <p:sldId id="340" r:id="rId17"/>
    <p:sldId id="326" r:id="rId18"/>
    <p:sldId id="384" r:id="rId19"/>
    <p:sldId id="376" r:id="rId20"/>
    <p:sldId id="354" r:id="rId21"/>
    <p:sldId id="345" r:id="rId22"/>
    <p:sldId id="367" r:id="rId23"/>
    <p:sldId id="377" r:id="rId24"/>
    <p:sldId id="328" r:id="rId25"/>
    <p:sldId id="383" r:id="rId26"/>
    <p:sldId id="378" r:id="rId27"/>
    <p:sldId id="281" r:id="rId28"/>
    <p:sldId id="368" r:id="rId29"/>
    <p:sldId id="380" r:id="rId30"/>
    <p:sldId id="366" r:id="rId31"/>
    <p:sldId id="379" r:id="rId32"/>
    <p:sldId id="370" r:id="rId33"/>
    <p:sldId id="381" r:id="rId34"/>
    <p:sldId id="311" r:id="rId35"/>
    <p:sldId id="382" r:id="rId36"/>
    <p:sldId id="346" r:id="rId37"/>
    <p:sldId id="357" r:id="rId38"/>
    <p:sldId id="276" r:id="rId39"/>
    <p:sldId id="272" r:id="rId40"/>
    <p:sldId id="301" r:id="rId41"/>
  </p:sldIdLst>
  <p:sldSz cx="10477500" cy="5905500"/>
  <p:notesSz cx="6858000" cy="9144000"/>
  <p:embeddedFontLst>
    <p:embeddedFont>
      <p:font typeface="Bookman Old Style" panose="02050604050505020204" pitchFamily="18" charset="0"/>
      <p:regular r:id="rId43"/>
      <p:bold r:id="rId44"/>
      <p:italic r:id="rId45"/>
      <p:boldItalic r:id="rId46"/>
    </p:embeddedFont>
    <p:embeddedFont>
      <p:font typeface="Cabin" panose="020B0604020202020204" charset="0"/>
      <p:regular r:id="rId47"/>
    </p:embeddedFon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Segoe UI Light" panose="020B0502040204020203" pitchFamily="34" charset="0"/>
      <p:regular r:id="rId54"/>
      <p: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da Hamed" initials="GH" lastIdx="28" clrIdx="0">
    <p:extLst>
      <p:ext uri="{19B8F6BF-5375-455C-9EA6-DF929625EA0E}">
        <p15:presenceInfo xmlns:p15="http://schemas.microsoft.com/office/powerpoint/2012/main" userId="46a446c6dc8ea8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F"/>
    <a:srgbClr val="141C34"/>
    <a:srgbClr val="10172A"/>
    <a:srgbClr val="1A2646"/>
    <a:srgbClr val="29E8BD"/>
    <a:srgbClr val="FFCC00"/>
    <a:srgbClr val="BDD3FF"/>
    <a:srgbClr val="05FFFF"/>
    <a:srgbClr val="00CCFF"/>
    <a:srgbClr val="71E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1872B-D429-4808-9316-8ED121231AE6}" v="64" dt="2019-06-18T01:38:50.324"/>
    <p1510:client id="{2DD28F9E-9BA5-4457-9718-B6C4DBCB51DA}" v="29" dt="2019-06-18T00:00:43.173"/>
    <p1510:client id="{310D0EA6-AEC8-4B1C-A372-1866C8C5594A}" v="313" dt="2019-06-17T23:26:56.975"/>
    <p1510:client id="{3564D282-4227-4E4C-8A48-E879E69DA051}" v="311" dt="2019-06-17T23:56:12.068"/>
    <p1510:client id="{4ECBEF6B-8C6A-430F-B31F-EA94029F75A5}" v="62" dt="2019-06-18T00:54:05.658"/>
    <p1510:client id="{69A1D56A-86EC-4638-A380-1C9DB42562DF}" v="269" dt="2019-06-18T01:46:51.512"/>
    <p1510:client id="{72A0EFD8-5B95-45A3-BDDB-75C87F1666E4}" v="7" dt="2019-06-18T16:17:26.814"/>
    <p1510:client id="{8ED5EC56-1615-47E9-BBF7-8A85F25BB390}" v="348" dt="2019-06-17T23:49:22.782"/>
    <p1510:client id="{90388302-1096-47F0-B103-CD9604109C7B}" v="2227" dt="2019-06-18T15:38:32.485"/>
    <p1510:client id="{952E18C3-65F1-4B63-9FB7-1582CE6809B2}" v="454" dt="2019-06-18T16:51:22.928"/>
    <p1510:client id="{BA386095-C165-4746-8F4C-4A31740BB2D7}" v="61" dt="2019-06-18T01:29:38.867"/>
    <p1510:client id="{BB79B646-0D6D-4EBC-9ADF-8A0807822A54}" v="334" dt="2019-06-18T00:41:53.533"/>
    <p1510:client id="{DA59FEE6-EE3F-46B0-B640-8276F05332F5}" v="57" dt="2019-06-18T17:39:37.984"/>
    <p1510:client id="{F8015E9F-A4C3-461D-B912-FE732A98DF87}" v="203" dt="2019-06-17T22:51:45.050"/>
    <p1510:client id="{FD6F8A90-9D0C-4FEB-B4B4-A2D7163048D3}" v="71" dt="2019-06-18T01:50:03.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74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7T10:07:45.195" idx="17">
    <p:pos x="10" y="10"/>
    <p:text>مش المفروض ده يكون قبل ال model archi?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7T10:08:38.195" idx="18">
    <p:pos x="10" y="10"/>
    <p:text>هي هي slide 14
خلوها slide واحده وادمجوا الكلام ده مع ال figure اللي موجود فيها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17T10:08:57.102" idx="19">
    <p:pos x="6459" y="569"/>
    <p:text>Where is the caption?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7T10:11:51.758" idx="21">
    <p:pos x="6108" y="218"/>
    <p:text>know ALL the abbreviations well</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7T10:13:19.868" idx="22">
    <p:pos x="6147" y="1123"/>
    <p:text>Insert caption for each image
ex: input before the applying the classification
output image after applying the temporal classification</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0:14:23.665" idx="23">
    <p:pos x="2527" y="795"/>
    <p:text>MAP THIS to figure hyb2a more desription zay flowchart keda hena msh bayen keda 
we ta7t el input 7oto sora leh we ta7t el output 7oto el sora deh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7T10:16:11.353" idx="24">
    <p:pos x="5156" y="701"/>
    <p:text>eh el 7al for both points?
ektboh ta7to keda 
ektbo ka abbreviated points ely 3eneko tel3t feh 3shan tesht3'lo 3ala roshtat
we khaly abdo ye3mel reference le el saydlya maknha ya3ny we esmha
el 7agat deh betbyen gedyet el 3amltoh we el maghood ely etbazal</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35637-9F05-44AF-BE76-38CC48EA6D9E}" type="datetimeFigureOut">
              <a:rPr lang="en-GB" smtClean="0"/>
              <a:t>19/06/2019</a:t>
            </a:fld>
            <a:endParaRPr lang="en-GB"/>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B7C12-9F3A-48DF-8D63-02CC9BD40175}" type="slidenum">
              <a:rPr lang="en-GB" smtClean="0"/>
              <a:t>‹#›</a:t>
            </a:fld>
            <a:endParaRPr lang="en-GB"/>
          </a:p>
        </p:txBody>
      </p:sp>
    </p:spTree>
    <p:extLst>
      <p:ext uri="{BB962C8B-B14F-4D97-AF65-F5344CB8AC3E}">
        <p14:creationId xmlns:p14="http://schemas.microsoft.com/office/powerpoint/2010/main" val="578831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endParaRPr lang="ar-EG" sz="1200" b="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F6B7C12-9F3A-48DF-8D63-02CC9BD40175}" type="slidenum">
              <a:rPr lang="en-GB" smtClean="0"/>
              <a:t>1</a:t>
            </a:fld>
            <a:endParaRPr lang="en-GB"/>
          </a:p>
        </p:txBody>
      </p:sp>
    </p:spTree>
    <p:extLst>
      <p:ext uri="{BB962C8B-B14F-4D97-AF65-F5344CB8AC3E}">
        <p14:creationId xmlns:p14="http://schemas.microsoft.com/office/powerpoint/2010/main" val="1687553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endParaRPr lang="ar-EG">
              <a:cs typeface="Calibri"/>
            </a:endParaRPr>
          </a:p>
        </p:txBody>
      </p:sp>
      <p:sp>
        <p:nvSpPr>
          <p:cNvPr id="4" name="Slide Number Placeholder 3"/>
          <p:cNvSpPr>
            <a:spLocks noGrp="1"/>
          </p:cNvSpPr>
          <p:nvPr>
            <p:ph type="sldNum" sz="quarter" idx="10"/>
          </p:nvPr>
        </p:nvSpPr>
        <p:spPr/>
        <p:txBody>
          <a:bodyPr/>
          <a:lstStyle/>
          <a:p>
            <a:fld id="{2F6B7C12-9F3A-48DF-8D63-02CC9BD40175}" type="slidenum">
              <a:rPr lang="en-GB" smtClean="0"/>
              <a:t>11</a:t>
            </a:fld>
            <a:endParaRPr lang="en-GB"/>
          </a:p>
        </p:txBody>
      </p:sp>
    </p:spTree>
    <p:extLst>
      <p:ext uri="{BB962C8B-B14F-4D97-AF65-F5344CB8AC3E}">
        <p14:creationId xmlns:p14="http://schemas.microsoft.com/office/powerpoint/2010/main" val="1147716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12</a:t>
            </a:fld>
            <a:endParaRPr lang="en-GB"/>
          </a:p>
        </p:txBody>
      </p:sp>
    </p:spTree>
    <p:extLst>
      <p:ext uri="{BB962C8B-B14F-4D97-AF65-F5344CB8AC3E}">
        <p14:creationId xmlns:p14="http://schemas.microsoft.com/office/powerpoint/2010/main" val="1153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14</a:t>
            </a:fld>
            <a:endParaRPr lang="en-GB"/>
          </a:p>
        </p:txBody>
      </p:sp>
    </p:spTree>
    <p:extLst>
      <p:ext uri="{BB962C8B-B14F-4D97-AF65-F5344CB8AC3E}">
        <p14:creationId xmlns:p14="http://schemas.microsoft.com/office/powerpoint/2010/main" val="2968657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15</a:t>
            </a:fld>
            <a:endParaRPr lang="en-GB"/>
          </a:p>
        </p:txBody>
      </p:sp>
    </p:spTree>
    <p:extLst>
      <p:ext uri="{BB962C8B-B14F-4D97-AF65-F5344CB8AC3E}">
        <p14:creationId xmlns:p14="http://schemas.microsoft.com/office/powerpoint/2010/main" val="2843573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19</a:t>
            </a:fld>
            <a:endParaRPr lang="en-GB"/>
          </a:p>
        </p:txBody>
      </p:sp>
    </p:spTree>
    <p:extLst>
      <p:ext uri="{BB962C8B-B14F-4D97-AF65-F5344CB8AC3E}">
        <p14:creationId xmlns:p14="http://schemas.microsoft.com/office/powerpoint/2010/main" val="177153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23</a:t>
            </a:fld>
            <a:endParaRPr lang="en-GB"/>
          </a:p>
        </p:txBody>
      </p:sp>
    </p:spTree>
    <p:extLst>
      <p:ext uri="{BB962C8B-B14F-4D97-AF65-F5344CB8AC3E}">
        <p14:creationId xmlns:p14="http://schemas.microsoft.com/office/powerpoint/2010/main" val="2503517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26</a:t>
            </a:fld>
            <a:endParaRPr lang="en-GB"/>
          </a:p>
        </p:txBody>
      </p:sp>
    </p:spTree>
    <p:extLst>
      <p:ext uri="{BB962C8B-B14F-4D97-AF65-F5344CB8AC3E}">
        <p14:creationId xmlns:p14="http://schemas.microsoft.com/office/powerpoint/2010/main" val="181352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ar-EG">
              <a:cs typeface="Calibri"/>
            </a:endParaRPr>
          </a:p>
        </p:txBody>
      </p:sp>
      <p:sp>
        <p:nvSpPr>
          <p:cNvPr id="4" name="Slide Number Placeholder 3"/>
          <p:cNvSpPr>
            <a:spLocks noGrp="1"/>
          </p:cNvSpPr>
          <p:nvPr>
            <p:ph type="sldNum" sz="quarter" idx="10"/>
          </p:nvPr>
        </p:nvSpPr>
        <p:spPr/>
        <p:txBody>
          <a:bodyPr/>
          <a:lstStyle/>
          <a:p>
            <a:fld id="{2F6B7C12-9F3A-48DF-8D63-02CC9BD40175}" type="slidenum">
              <a:rPr lang="en-GB" smtClean="0"/>
              <a:t>27</a:t>
            </a:fld>
            <a:endParaRPr lang="en-GB"/>
          </a:p>
        </p:txBody>
      </p:sp>
    </p:spTree>
    <p:extLst>
      <p:ext uri="{BB962C8B-B14F-4D97-AF65-F5344CB8AC3E}">
        <p14:creationId xmlns:p14="http://schemas.microsoft.com/office/powerpoint/2010/main" val="474558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29</a:t>
            </a:fld>
            <a:endParaRPr lang="en-GB"/>
          </a:p>
        </p:txBody>
      </p:sp>
    </p:spTree>
    <p:extLst>
      <p:ext uri="{BB962C8B-B14F-4D97-AF65-F5344CB8AC3E}">
        <p14:creationId xmlns:p14="http://schemas.microsoft.com/office/powerpoint/2010/main" val="154720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31</a:t>
            </a:fld>
            <a:endParaRPr lang="en-GB"/>
          </a:p>
        </p:txBody>
      </p:sp>
    </p:spTree>
    <p:extLst>
      <p:ext uri="{BB962C8B-B14F-4D97-AF65-F5344CB8AC3E}">
        <p14:creationId xmlns:p14="http://schemas.microsoft.com/office/powerpoint/2010/main" val="179872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تعرف بالـ </a:t>
            </a:r>
            <a:r>
              <a:rPr lang="en-US"/>
              <a:t>staff</a:t>
            </a:r>
            <a:r>
              <a:rPr lang="ar-EG" baseline="0"/>
              <a:t> المشرف علي المشروع</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2</a:t>
            </a:fld>
            <a:endParaRPr lang="en-GB"/>
          </a:p>
        </p:txBody>
      </p:sp>
    </p:spTree>
    <p:extLst>
      <p:ext uri="{BB962C8B-B14F-4D97-AF65-F5344CB8AC3E}">
        <p14:creationId xmlns:p14="http://schemas.microsoft.com/office/powerpoint/2010/main" val="985627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33</a:t>
            </a:fld>
            <a:endParaRPr lang="en-GB"/>
          </a:p>
        </p:txBody>
      </p:sp>
    </p:spTree>
    <p:extLst>
      <p:ext uri="{BB962C8B-B14F-4D97-AF65-F5344CB8AC3E}">
        <p14:creationId xmlns:p14="http://schemas.microsoft.com/office/powerpoint/2010/main" val="2355198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solidFill>
                  <a:schemeClr val="accent1">
                    <a:lumMod val="50000"/>
                  </a:schemeClr>
                </a:solidFill>
              </a:rPr>
              <a:t>to support our project with the nearest pharmacy to the patient where the medicine is available</a:t>
            </a:r>
            <a:endParaRPr lang="en-US">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2F6B7C12-9F3A-48DF-8D63-02CC9BD40175}" type="slidenum">
              <a:rPr lang="en-GB" smtClean="0"/>
              <a:t>34</a:t>
            </a:fld>
            <a:endParaRPr lang="en-GB"/>
          </a:p>
        </p:txBody>
      </p:sp>
    </p:spTree>
    <p:extLst>
      <p:ext uri="{BB962C8B-B14F-4D97-AF65-F5344CB8AC3E}">
        <p14:creationId xmlns:p14="http://schemas.microsoft.com/office/powerpoint/2010/main" val="165062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35</a:t>
            </a:fld>
            <a:endParaRPr lang="en-GB"/>
          </a:p>
        </p:txBody>
      </p:sp>
    </p:spTree>
    <p:extLst>
      <p:ext uri="{BB962C8B-B14F-4D97-AF65-F5344CB8AC3E}">
        <p14:creationId xmlns:p14="http://schemas.microsoft.com/office/powerpoint/2010/main" val="376218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تعرف</a:t>
            </a:r>
            <a:r>
              <a:rPr lang="ar-EG" baseline="0"/>
              <a:t> اعضاء الـ </a:t>
            </a:r>
            <a:r>
              <a:rPr lang="en-US" baseline="0"/>
              <a:t>team</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3</a:t>
            </a:fld>
            <a:endParaRPr lang="en-GB"/>
          </a:p>
        </p:txBody>
      </p:sp>
    </p:spTree>
    <p:extLst>
      <p:ext uri="{BB962C8B-B14F-4D97-AF65-F5344CB8AC3E}">
        <p14:creationId xmlns:p14="http://schemas.microsoft.com/office/powerpoint/2010/main" val="379798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4</a:t>
            </a:fld>
            <a:endParaRPr lang="en-GB"/>
          </a:p>
        </p:txBody>
      </p:sp>
    </p:spTree>
    <p:extLst>
      <p:ext uri="{BB962C8B-B14F-4D97-AF65-F5344CB8AC3E}">
        <p14:creationId xmlns:p14="http://schemas.microsoft.com/office/powerpoint/2010/main" val="177191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5</a:t>
            </a:fld>
            <a:endParaRPr lang="en-GB"/>
          </a:p>
        </p:txBody>
      </p:sp>
    </p:spTree>
    <p:extLst>
      <p:ext uri="{BB962C8B-B14F-4D97-AF65-F5344CB8AC3E}">
        <p14:creationId xmlns:p14="http://schemas.microsoft.com/office/powerpoint/2010/main" val="560038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endParaRPr lang="ar-EG">
              <a:cs typeface="Calibri"/>
            </a:endParaRPr>
          </a:p>
        </p:txBody>
      </p:sp>
      <p:sp>
        <p:nvSpPr>
          <p:cNvPr id="4" name="Slide Number Placeholder 3"/>
          <p:cNvSpPr>
            <a:spLocks noGrp="1"/>
          </p:cNvSpPr>
          <p:nvPr>
            <p:ph type="sldNum" sz="quarter" idx="10"/>
          </p:nvPr>
        </p:nvSpPr>
        <p:spPr/>
        <p:txBody>
          <a:bodyPr/>
          <a:lstStyle/>
          <a:p>
            <a:fld id="{2F6B7C12-9F3A-48DF-8D63-02CC9BD40175}" type="slidenum">
              <a:rPr lang="en-GB" smtClean="0"/>
              <a:t>6</a:t>
            </a:fld>
            <a:endParaRPr lang="en-GB"/>
          </a:p>
        </p:txBody>
      </p:sp>
    </p:spTree>
    <p:extLst>
      <p:ext uri="{BB962C8B-B14F-4D97-AF65-F5344CB8AC3E}">
        <p14:creationId xmlns:p14="http://schemas.microsoft.com/office/powerpoint/2010/main" val="221494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8</a:t>
            </a:fld>
            <a:endParaRPr lang="en-GB"/>
          </a:p>
        </p:txBody>
      </p:sp>
    </p:spTree>
    <p:extLst>
      <p:ext uri="{BB962C8B-B14F-4D97-AF65-F5344CB8AC3E}">
        <p14:creationId xmlns:p14="http://schemas.microsoft.com/office/powerpoint/2010/main" val="4244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endParaRPr lang="ar-EG">
              <a:cs typeface="Calibri"/>
            </a:endParaRPr>
          </a:p>
        </p:txBody>
      </p:sp>
      <p:sp>
        <p:nvSpPr>
          <p:cNvPr id="4" name="Slide Number Placeholder 3"/>
          <p:cNvSpPr>
            <a:spLocks noGrp="1"/>
          </p:cNvSpPr>
          <p:nvPr>
            <p:ph type="sldNum" sz="quarter" idx="10"/>
          </p:nvPr>
        </p:nvSpPr>
        <p:spPr/>
        <p:txBody>
          <a:bodyPr/>
          <a:lstStyle/>
          <a:p>
            <a:fld id="{2F6B7C12-9F3A-48DF-8D63-02CC9BD40175}" type="slidenum">
              <a:rPr lang="en-GB" smtClean="0"/>
              <a:t>9</a:t>
            </a:fld>
            <a:endParaRPr lang="en-GB"/>
          </a:p>
        </p:txBody>
      </p:sp>
    </p:spTree>
    <p:extLst>
      <p:ext uri="{BB962C8B-B14F-4D97-AF65-F5344CB8AC3E}">
        <p14:creationId xmlns:p14="http://schemas.microsoft.com/office/powerpoint/2010/main" val="109701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ar-EG"/>
              <a:t>دي</a:t>
            </a:r>
            <a:r>
              <a:rPr lang="ar-EG" baseline="0"/>
              <a:t> الـ </a:t>
            </a:r>
            <a:r>
              <a:rPr lang="en-US" baseline="0"/>
              <a:t>agenda</a:t>
            </a:r>
            <a:r>
              <a:rPr lang="ar-EG" baseline="0"/>
              <a:t> الي هنتكلم عنها في الـ </a:t>
            </a:r>
            <a:r>
              <a:rPr lang="en-US" baseline="0"/>
              <a:t>seminar</a:t>
            </a:r>
            <a:endParaRPr lang="en-GB"/>
          </a:p>
        </p:txBody>
      </p:sp>
      <p:sp>
        <p:nvSpPr>
          <p:cNvPr id="4" name="Slide Number Placeholder 3"/>
          <p:cNvSpPr>
            <a:spLocks noGrp="1"/>
          </p:cNvSpPr>
          <p:nvPr>
            <p:ph type="sldNum" sz="quarter" idx="10"/>
          </p:nvPr>
        </p:nvSpPr>
        <p:spPr/>
        <p:txBody>
          <a:bodyPr/>
          <a:lstStyle/>
          <a:p>
            <a:fld id="{2F6B7C12-9F3A-48DF-8D63-02CC9BD40175}" type="slidenum">
              <a:rPr lang="en-GB" smtClean="0"/>
              <a:t>10</a:t>
            </a:fld>
            <a:endParaRPr lang="en-GB"/>
          </a:p>
        </p:txBody>
      </p:sp>
    </p:spTree>
    <p:extLst>
      <p:ext uri="{BB962C8B-B14F-4D97-AF65-F5344CB8AC3E}">
        <p14:creationId xmlns:p14="http://schemas.microsoft.com/office/powerpoint/2010/main" val="2838727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ctrTitle"/>
          </p:nvPr>
        </p:nvSpPr>
        <p:spPr>
          <a:xfrm>
            <a:off x="3405187" y="1691452"/>
            <a:ext cx="6185546" cy="2085150"/>
          </a:xfrm>
        </p:spPr>
        <p:txBody>
          <a:bodyPr anchor="b">
            <a:normAutofit/>
          </a:bodyPr>
          <a:lstStyle>
            <a:lvl1pPr algn="r">
              <a:defRPr sz="4125">
                <a:effectLst/>
              </a:defRPr>
            </a:lvl1pPr>
          </a:lstStyle>
          <a:p>
            <a:r>
              <a:rPr lang="en-US"/>
              <a:t>Click to edit Master title style</a:t>
            </a:r>
          </a:p>
        </p:txBody>
      </p:sp>
      <p:sp>
        <p:nvSpPr>
          <p:cNvPr id="3" name="Subtitle 2"/>
          <p:cNvSpPr>
            <a:spLocks noGrp="1"/>
          </p:cNvSpPr>
          <p:nvPr>
            <p:ph type="subTitle" idx="1"/>
          </p:nvPr>
        </p:nvSpPr>
        <p:spPr>
          <a:xfrm>
            <a:off x="3405187" y="3776603"/>
            <a:ext cx="6185546" cy="1210263"/>
          </a:xfrm>
        </p:spPr>
        <p:txBody>
          <a:bodyPr anchor="t">
            <a:normAutofit/>
          </a:bodyPr>
          <a:lstStyle>
            <a:lvl1pPr marL="0" indent="0" algn="r">
              <a:buNone/>
              <a:defRPr sz="1547" cap="all">
                <a:solidFill>
                  <a:schemeClr val="tx1"/>
                </a:solidFill>
              </a:defRPr>
            </a:lvl1pPr>
            <a:lvl2pPr marL="392918" indent="0" algn="ctr">
              <a:buNone/>
              <a:defRPr>
                <a:solidFill>
                  <a:schemeClr val="tx1">
                    <a:tint val="75000"/>
                  </a:schemeClr>
                </a:solidFill>
              </a:defRPr>
            </a:lvl2pPr>
            <a:lvl3pPr marL="785835" indent="0" algn="ctr">
              <a:buNone/>
              <a:defRPr>
                <a:solidFill>
                  <a:schemeClr val="tx1">
                    <a:tint val="75000"/>
                  </a:schemeClr>
                </a:solidFill>
              </a:defRPr>
            </a:lvl3pPr>
            <a:lvl4pPr marL="1178753" indent="0" algn="ctr">
              <a:buNone/>
              <a:defRPr>
                <a:solidFill>
                  <a:schemeClr val="tx1">
                    <a:tint val="75000"/>
                  </a:schemeClr>
                </a:solidFill>
              </a:defRPr>
            </a:lvl4pPr>
            <a:lvl5pPr marL="1571671" indent="0" algn="ctr">
              <a:buNone/>
              <a:defRPr>
                <a:solidFill>
                  <a:schemeClr val="tx1">
                    <a:tint val="75000"/>
                  </a:schemeClr>
                </a:solidFill>
              </a:defRPr>
            </a:lvl5pPr>
            <a:lvl6pPr marL="1964588" indent="0" algn="ctr">
              <a:buNone/>
              <a:defRPr>
                <a:solidFill>
                  <a:schemeClr val="tx1">
                    <a:tint val="75000"/>
                  </a:schemeClr>
                </a:solidFill>
              </a:defRPr>
            </a:lvl6pPr>
            <a:lvl7pPr marL="2357506" indent="0" algn="ctr">
              <a:buNone/>
              <a:defRPr>
                <a:solidFill>
                  <a:schemeClr val="tx1">
                    <a:tint val="75000"/>
                  </a:schemeClr>
                </a:solidFill>
              </a:defRPr>
            </a:lvl7pPr>
            <a:lvl8pPr marL="2750424" indent="0" algn="ctr">
              <a:buNone/>
              <a:defRPr>
                <a:solidFill>
                  <a:schemeClr val="tx1">
                    <a:tint val="75000"/>
                  </a:schemeClr>
                </a:solidFill>
              </a:defRPr>
            </a:lvl8pPr>
            <a:lvl9pPr marL="314334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76417" y="5055218"/>
            <a:ext cx="1375172" cy="325349"/>
          </a:xfrm>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a:xfrm>
            <a:off x="3405187" y="5055218"/>
            <a:ext cx="4205745" cy="325349"/>
          </a:xfrm>
        </p:spPr>
        <p:txBody>
          <a:bodyPr/>
          <a:lstStyle/>
          <a:p>
            <a:endParaRPr lang="ru-RU"/>
          </a:p>
        </p:txBody>
      </p:sp>
      <p:sp>
        <p:nvSpPr>
          <p:cNvPr id="6" name="Slide Number Placeholder 5"/>
          <p:cNvSpPr>
            <a:spLocks noGrp="1"/>
          </p:cNvSpPr>
          <p:nvPr>
            <p:ph type="sldNum" sz="quarter" idx="12"/>
          </p:nvPr>
        </p:nvSpPr>
        <p:spPr>
          <a:xfrm>
            <a:off x="9117074" y="5055218"/>
            <a:ext cx="473659" cy="325349"/>
          </a:xfrm>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3363549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0" y="4075523"/>
            <a:ext cx="8706695" cy="488024"/>
          </a:xfrm>
        </p:spPr>
        <p:txBody>
          <a:bodyPr anchor="b">
            <a:normAutofit/>
          </a:bodyPr>
          <a:lstStyle>
            <a:lvl1pPr algn="l">
              <a:defRPr sz="2063" b="0"/>
            </a:lvl1pPr>
          </a:lstStyle>
          <a:p>
            <a:r>
              <a:rPr lang="en-US"/>
              <a:t>Click to edit Master title style</a:t>
            </a:r>
          </a:p>
        </p:txBody>
      </p:sp>
      <p:sp>
        <p:nvSpPr>
          <p:cNvPr id="3" name="Picture Placeholder 2"/>
          <p:cNvSpPr>
            <a:spLocks noGrp="1" noChangeAspect="1"/>
          </p:cNvSpPr>
          <p:nvPr>
            <p:ph type="pic" idx="1"/>
          </p:nvPr>
        </p:nvSpPr>
        <p:spPr>
          <a:xfrm>
            <a:off x="1178719" y="802652"/>
            <a:ext cx="7527976" cy="27253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375"/>
            </a:lvl1pPr>
            <a:lvl2pPr marL="392918" indent="0">
              <a:buNone/>
              <a:defRPr sz="1375"/>
            </a:lvl2pPr>
            <a:lvl3pPr marL="785835" indent="0">
              <a:buNone/>
              <a:defRPr sz="1375"/>
            </a:lvl3pPr>
            <a:lvl4pPr marL="1178753" indent="0">
              <a:buNone/>
              <a:defRPr sz="1375"/>
            </a:lvl4pPr>
            <a:lvl5pPr marL="1571671" indent="0">
              <a:buNone/>
              <a:defRPr sz="1375"/>
            </a:lvl5pPr>
            <a:lvl6pPr marL="1964588" indent="0">
              <a:buNone/>
              <a:defRPr sz="1375"/>
            </a:lvl6pPr>
            <a:lvl7pPr marL="2357506" indent="0">
              <a:buNone/>
              <a:defRPr sz="1375"/>
            </a:lvl7pPr>
            <a:lvl8pPr marL="2750424" indent="0">
              <a:buNone/>
              <a:defRPr sz="1375"/>
            </a:lvl8pPr>
            <a:lvl9pPr marL="3143341" indent="0">
              <a:buNone/>
              <a:defRPr sz="1375"/>
            </a:lvl9pPr>
          </a:lstStyle>
          <a:p>
            <a:r>
              <a:rPr lang="en-US"/>
              <a:t>Click icon to add picture</a:t>
            </a:r>
          </a:p>
        </p:txBody>
      </p:sp>
      <p:sp>
        <p:nvSpPr>
          <p:cNvPr id="4" name="Text Placeholder 3"/>
          <p:cNvSpPr>
            <a:spLocks noGrp="1"/>
          </p:cNvSpPr>
          <p:nvPr>
            <p:ph type="body" sz="half" idx="2"/>
          </p:nvPr>
        </p:nvSpPr>
        <p:spPr>
          <a:xfrm>
            <a:off x="589360" y="4563547"/>
            <a:ext cx="8706695" cy="425141"/>
          </a:xfrm>
        </p:spPr>
        <p:txBody>
          <a:bodyPr anchor="t">
            <a:normAutofit/>
          </a:bodyPr>
          <a:lstStyle>
            <a:lvl1pPr marL="0" indent="0">
              <a:buNone/>
              <a:defRPr sz="1203"/>
            </a:lvl1pPr>
            <a:lvl2pPr marL="392918" indent="0">
              <a:buNone/>
              <a:defRPr sz="1031"/>
            </a:lvl2pPr>
            <a:lvl3pPr marL="785835" indent="0">
              <a:buNone/>
              <a:defRPr sz="859"/>
            </a:lvl3pPr>
            <a:lvl4pPr marL="1178753" indent="0">
              <a:buNone/>
              <a:defRPr sz="773"/>
            </a:lvl4pPr>
            <a:lvl5pPr marL="1571671" indent="0">
              <a:buNone/>
              <a:defRPr sz="773"/>
            </a:lvl5pPr>
            <a:lvl6pPr marL="1964588" indent="0">
              <a:buNone/>
              <a:defRPr sz="773"/>
            </a:lvl6pPr>
            <a:lvl7pPr marL="2357506" indent="0">
              <a:buNone/>
              <a:defRPr sz="773"/>
            </a:lvl7pPr>
            <a:lvl8pPr marL="2750424" indent="0">
              <a:buNone/>
              <a:defRPr sz="773"/>
            </a:lvl8pPr>
            <a:lvl9pPr marL="3143341" indent="0">
              <a:buNone/>
              <a:defRPr sz="773"/>
            </a:lvl9pPr>
          </a:lstStyle>
          <a:p>
            <a:pPr lvl="0"/>
            <a:r>
              <a:rPr lang="en-US"/>
              <a:t>Edit Master text styles</a:t>
            </a:r>
          </a:p>
        </p:txBody>
      </p:sp>
      <p:sp>
        <p:nvSpPr>
          <p:cNvPr id="5" name="Date Placeholder 4"/>
          <p:cNvSpPr>
            <a:spLocks noGrp="1"/>
          </p:cNvSpPr>
          <p:nvPr>
            <p:ph type="dt" sz="half" idx="10"/>
          </p:nvPr>
        </p:nvSpPr>
        <p:spPr/>
        <p:txBody>
          <a:bodyPr/>
          <a:lstStyle/>
          <a:p>
            <a:fld id="{37F64A1E-0819-41D8-959E-791DA0A9FA34}" type="datetimeFigureOut">
              <a:rPr lang="ru-RU" smtClean="0"/>
              <a:t>19.06.2019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683882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1" y="524935"/>
            <a:ext cx="8706695" cy="2690282"/>
          </a:xfrm>
        </p:spPr>
        <p:txBody>
          <a:bodyPr anchor="ctr">
            <a:normAutofit/>
          </a:bodyPr>
          <a:lstStyle>
            <a:lvl1pPr algn="l">
              <a:defRPr sz="2750" b="0" cap="none"/>
            </a:lvl1pPr>
          </a:lstStyle>
          <a:p>
            <a:r>
              <a:rPr lang="en-US"/>
              <a:t>Click to edit Master title style</a:t>
            </a:r>
          </a:p>
        </p:txBody>
      </p:sp>
      <p:sp>
        <p:nvSpPr>
          <p:cNvPr id="3" name="Text Placeholder 2"/>
          <p:cNvSpPr>
            <a:spLocks noGrp="1"/>
          </p:cNvSpPr>
          <p:nvPr>
            <p:ph type="body" idx="1"/>
          </p:nvPr>
        </p:nvSpPr>
        <p:spPr>
          <a:xfrm>
            <a:off x="589359" y="3740150"/>
            <a:ext cx="8706696" cy="1246717"/>
          </a:xfrm>
        </p:spPr>
        <p:txBody>
          <a:bodyPr anchor="ctr">
            <a:normAutofit/>
          </a:bodyPr>
          <a:lstStyle>
            <a:lvl1pPr marL="0" indent="0" algn="l">
              <a:buNone/>
              <a:defRPr sz="1719">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325093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15" name="TextBox 14"/>
          <p:cNvSpPr txBox="1"/>
          <p:nvPr/>
        </p:nvSpPr>
        <p:spPr>
          <a:xfrm>
            <a:off x="8798167" y="2362200"/>
            <a:ext cx="523875" cy="503557"/>
          </a:xfrm>
          <a:prstGeom prst="rect">
            <a:avLst/>
          </a:prstGeom>
        </p:spPr>
        <p:txBody>
          <a:bodyPr vert="horz" lIns="78581" tIns="39291" rIns="78581" bIns="39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875">
                <a:solidFill>
                  <a:schemeClr val="tx1"/>
                </a:solidFill>
                <a:effectLst/>
              </a:rPr>
              <a:t>”</a:t>
            </a:r>
          </a:p>
        </p:txBody>
      </p:sp>
      <p:sp>
        <p:nvSpPr>
          <p:cNvPr id="11" name="TextBox 10"/>
          <p:cNvSpPr txBox="1"/>
          <p:nvPr/>
        </p:nvSpPr>
        <p:spPr>
          <a:xfrm>
            <a:off x="419611" y="708985"/>
            <a:ext cx="523875" cy="503557"/>
          </a:xfrm>
          <a:prstGeom prst="rect">
            <a:avLst/>
          </a:prstGeom>
        </p:spPr>
        <p:txBody>
          <a:bodyPr vert="horz" lIns="78581" tIns="39291" rIns="78581" bIns="39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875">
                <a:solidFill>
                  <a:schemeClr val="tx1"/>
                </a:solidFill>
                <a:effectLst/>
              </a:rPr>
              <a:t>“</a:t>
            </a:r>
          </a:p>
        </p:txBody>
      </p:sp>
      <p:sp>
        <p:nvSpPr>
          <p:cNvPr id="2" name="Title 1"/>
          <p:cNvSpPr>
            <a:spLocks noGrp="1"/>
          </p:cNvSpPr>
          <p:nvPr>
            <p:ph type="title"/>
          </p:nvPr>
        </p:nvSpPr>
        <p:spPr>
          <a:xfrm>
            <a:off x="852730" y="524935"/>
            <a:ext cx="8207374" cy="2362199"/>
          </a:xfrm>
        </p:spPr>
        <p:txBody>
          <a:bodyPr anchor="ctr">
            <a:normAutofit/>
          </a:bodyPr>
          <a:lstStyle>
            <a:lvl1pPr algn="l">
              <a:defRPr sz="275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943486" y="2887134"/>
            <a:ext cx="8025861" cy="328083"/>
          </a:xfrm>
        </p:spPr>
        <p:txBody>
          <a:bodyPr anchor="ctr"/>
          <a:lstStyle>
            <a:lvl1pPr marL="0" indent="0">
              <a:buFontTx/>
              <a:buNone/>
              <a:defRPr/>
            </a:lvl1pPr>
            <a:lvl2pPr marL="392918" indent="0">
              <a:buFontTx/>
              <a:buNone/>
              <a:defRPr/>
            </a:lvl2pPr>
            <a:lvl3pPr marL="785835" indent="0">
              <a:buFontTx/>
              <a:buNone/>
              <a:defRPr/>
            </a:lvl3pPr>
            <a:lvl4pPr marL="1178753" indent="0">
              <a:buFontTx/>
              <a:buNone/>
              <a:defRPr/>
            </a:lvl4pPr>
            <a:lvl5pPr marL="1571671" indent="0">
              <a:buFontTx/>
              <a:buNone/>
              <a:defRPr/>
            </a:lvl5pPr>
          </a:lstStyle>
          <a:p>
            <a:pPr lvl="0"/>
            <a:r>
              <a:rPr lang="en-US"/>
              <a:t>Edit Master text styles</a:t>
            </a:r>
          </a:p>
        </p:txBody>
      </p:sp>
      <p:sp>
        <p:nvSpPr>
          <p:cNvPr id="3" name="Text Placeholder 2"/>
          <p:cNvSpPr>
            <a:spLocks noGrp="1"/>
          </p:cNvSpPr>
          <p:nvPr>
            <p:ph type="body" idx="1"/>
          </p:nvPr>
        </p:nvSpPr>
        <p:spPr>
          <a:xfrm>
            <a:off x="590791" y="3740150"/>
            <a:ext cx="8724690" cy="1246717"/>
          </a:xfrm>
        </p:spPr>
        <p:txBody>
          <a:bodyPr anchor="ctr">
            <a:normAutofit/>
          </a:bodyPr>
          <a:lstStyle>
            <a:lvl1pPr marL="0" indent="0" algn="l">
              <a:buNone/>
              <a:defRPr sz="1719">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104562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2" y="2849056"/>
            <a:ext cx="8706693" cy="1264800"/>
          </a:xfrm>
        </p:spPr>
        <p:txBody>
          <a:bodyPr anchor="b">
            <a:normAutofit/>
          </a:bodyPr>
          <a:lstStyle>
            <a:lvl1pPr algn="l">
              <a:defRPr sz="2750" b="0" cap="none"/>
            </a:lvl1pPr>
          </a:lstStyle>
          <a:p>
            <a:r>
              <a:rPr lang="en-US"/>
              <a:t>Click to edit Master title style</a:t>
            </a:r>
          </a:p>
        </p:txBody>
      </p:sp>
      <p:sp>
        <p:nvSpPr>
          <p:cNvPr id="3" name="Text Placeholder 2"/>
          <p:cNvSpPr>
            <a:spLocks noGrp="1"/>
          </p:cNvSpPr>
          <p:nvPr>
            <p:ph type="body" idx="1"/>
          </p:nvPr>
        </p:nvSpPr>
        <p:spPr>
          <a:xfrm>
            <a:off x="589360" y="4113856"/>
            <a:ext cx="8706694" cy="740900"/>
          </a:xfrm>
        </p:spPr>
        <p:txBody>
          <a:bodyPr anchor="t">
            <a:normAutofit/>
          </a:bodyPr>
          <a:lstStyle>
            <a:lvl1pPr marL="0" indent="0" algn="l">
              <a:buNone/>
              <a:defRPr sz="1719">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283033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13" name="TextBox 12"/>
          <p:cNvSpPr txBox="1"/>
          <p:nvPr/>
        </p:nvSpPr>
        <p:spPr>
          <a:xfrm>
            <a:off x="8798167" y="2362200"/>
            <a:ext cx="523875" cy="503557"/>
          </a:xfrm>
          <a:prstGeom prst="rect">
            <a:avLst/>
          </a:prstGeom>
        </p:spPr>
        <p:txBody>
          <a:bodyPr vert="horz" lIns="78581" tIns="39291" rIns="78581" bIns="39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875">
                <a:solidFill>
                  <a:schemeClr val="tx1"/>
                </a:solidFill>
                <a:effectLst/>
              </a:rPr>
              <a:t>”</a:t>
            </a:r>
          </a:p>
        </p:txBody>
      </p:sp>
      <p:sp>
        <p:nvSpPr>
          <p:cNvPr id="14" name="TextBox 13"/>
          <p:cNvSpPr txBox="1"/>
          <p:nvPr/>
        </p:nvSpPr>
        <p:spPr>
          <a:xfrm>
            <a:off x="419611" y="708985"/>
            <a:ext cx="523875" cy="503557"/>
          </a:xfrm>
          <a:prstGeom prst="rect">
            <a:avLst/>
          </a:prstGeom>
        </p:spPr>
        <p:txBody>
          <a:bodyPr vert="horz" lIns="78581" tIns="39291" rIns="78581" bIns="39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875">
                <a:solidFill>
                  <a:schemeClr val="tx1"/>
                </a:solidFill>
                <a:effectLst/>
              </a:rPr>
              <a:t>“</a:t>
            </a:r>
          </a:p>
        </p:txBody>
      </p:sp>
      <p:sp>
        <p:nvSpPr>
          <p:cNvPr id="16" name="Title 1"/>
          <p:cNvSpPr>
            <a:spLocks noGrp="1"/>
          </p:cNvSpPr>
          <p:nvPr>
            <p:ph type="title"/>
          </p:nvPr>
        </p:nvSpPr>
        <p:spPr>
          <a:xfrm>
            <a:off x="852730" y="524935"/>
            <a:ext cx="8207374" cy="2362199"/>
          </a:xfrm>
        </p:spPr>
        <p:txBody>
          <a:bodyPr anchor="ctr">
            <a:normAutofit/>
          </a:bodyPr>
          <a:lstStyle>
            <a:lvl1pPr algn="l">
              <a:defRPr sz="275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589360" y="3346450"/>
            <a:ext cx="8710140" cy="765528"/>
          </a:xfrm>
        </p:spPr>
        <p:txBody>
          <a:bodyPr vert="horz" lIns="91440" tIns="45720" rIns="91440" bIns="45720" rtlCol="0" anchor="b">
            <a:normAutofit/>
          </a:bodyPr>
          <a:lstStyle>
            <a:lvl1pPr>
              <a:buNone/>
              <a:defRPr lang="en-US" sz="2063"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89359" y="4111978"/>
            <a:ext cx="8710140" cy="874889"/>
          </a:xfrm>
        </p:spPr>
        <p:txBody>
          <a:bodyPr anchor="t">
            <a:normAutofit/>
          </a:bodyPr>
          <a:lstStyle>
            <a:lvl1pPr marL="0" indent="0" algn="l">
              <a:buNone/>
              <a:defRPr sz="1547">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2438503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1" y="524935"/>
            <a:ext cx="8706695" cy="2362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589360" y="3018367"/>
            <a:ext cx="8706696" cy="721783"/>
          </a:xfrm>
        </p:spPr>
        <p:txBody>
          <a:bodyPr vert="horz" lIns="91440" tIns="45720" rIns="91440" bIns="45720" rtlCol="0" anchor="b">
            <a:normAutofit/>
          </a:bodyPr>
          <a:lstStyle>
            <a:lvl1pPr>
              <a:buNone/>
              <a:defRPr lang="en-US" sz="2406"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89359" y="3740150"/>
            <a:ext cx="8706696" cy="1246717"/>
          </a:xfrm>
        </p:spPr>
        <p:txBody>
          <a:bodyPr anchor="t">
            <a:normAutofit/>
          </a:bodyPr>
          <a:lstStyle>
            <a:lvl1pPr marL="0" indent="0" algn="l">
              <a:buNone/>
              <a:defRPr sz="1547">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345156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
        <p:nvSpPr>
          <p:cNvPr id="8" name="Title 1"/>
          <p:cNvSpPr>
            <a:spLocks noGrp="1"/>
          </p:cNvSpPr>
          <p:nvPr>
            <p:ph type="title"/>
          </p:nvPr>
        </p:nvSpPr>
        <p:spPr>
          <a:xfrm>
            <a:off x="589361" y="524934"/>
            <a:ext cx="8706693" cy="1254008"/>
          </a:xfrm>
        </p:spPr>
        <p:txBody>
          <a:bodyPr/>
          <a:lstStyle/>
          <a:p>
            <a:r>
              <a:rPr lang="en-US"/>
              <a:t>Click to edit Master title style</a:t>
            </a:r>
          </a:p>
        </p:txBody>
      </p:sp>
    </p:spTree>
    <p:extLst>
      <p:ext uri="{BB962C8B-B14F-4D97-AF65-F5344CB8AC3E}">
        <p14:creationId xmlns:p14="http://schemas.microsoft.com/office/powerpoint/2010/main" val="395513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Vertical Title 1"/>
          <p:cNvSpPr>
            <a:spLocks noGrp="1"/>
          </p:cNvSpPr>
          <p:nvPr>
            <p:ph type="title" orient="vert"/>
          </p:nvPr>
        </p:nvSpPr>
        <p:spPr>
          <a:xfrm>
            <a:off x="7441049" y="524933"/>
            <a:ext cx="1855006" cy="44619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89359" y="524934"/>
            <a:ext cx="6730725" cy="446193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368636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1" y="1448816"/>
            <a:ext cx="10477499" cy="3007868"/>
          </a:xfrm>
        </p:spPr>
        <p:txBody>
          <a:bodyPr anchor="ctr" anchorCtr="0">
            <a:normAutofit/>
          </a:bodyPr>
          <a:lstStyle>
            <a:lvl1pPr marL="0" indent="0" algn="ctr">
              <a:buNone/>
              <a:defRPr sz="1547"/>
            </a:lvl1pPr>
          </a:lstStyle>
          <a:p>
            <a:r>
              <a:rPr lang="en-US"/>
              <a:t>Click icon to add picture</a:t>
            </a:r>
            <a:endParaRPr lang="ru-RU"/>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0477500" cy="59055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sz="1547"/>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320605" y="599836"/>
            <a:ext cx="3836292" cy="490046"/>
          </a:xfrm>
        </p:spPr>
        <p:txBody>
          <a:bodyPr lIns="0" tIns="0" rIns="0" bIns="0" anchor="b">
            <a:normAutofit/>
          </a:bodyPr>
          <a:lstStyle>
            <a:lvl1pPr algn="ctr">
              <a:defRPr sz="3094"/>
            </a:lvl1pPr>
          </a:lstStyle>
          <a:p>
            <a:r>
              <a:rPr lang="en-US"/>
              <a:t>CLICK TO EDIT</a:t>
            </a:r>
            <a:endParaRPr lang="ru-RU"/>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338552" y="1707658"/>
            <a:ext cx="3818345" cy="490045"/>
          </a:xfrm>
        </p:spPr>
        <p:txBody>
          <a:bodyPr lIns="0" tIns="0" rIns="0" bIns="0">
            <a:normAutofit/>
          </a:bodyPr>
          <a:lstStyle>
            <a:lvl1pPr marL="0" indent="0" algn="ctr">
              <a:lnSpc>
                <a:spcPct val="100000"/>
              </a:lnSpc>
              <a:buNone/>
              <a:defRPr sz="1547" b="1">
                <a:solidFill>
                  <a:schemeClr val="tx1"/>
                </a:solidFill>
                <a:latin typeface="+mn-lt"/>
                <a:cs typeface="Segoe UI Semibold" panose="020B0702040204020203" pitchFamily="34" charset="0"/>
              </a:defRPr>
            </a:lvl1pPr>
            <a:lvl2pPr marL="392918" indent="0">
              <a:buNone/>
              <a:defRPr sz="1719">
                <a:solidFill>
                  <a:schemeClr val="tx1">
                    <a:tint val="75000"/>
                  </a:schemeClr>
                </a:solidFill>
              </a:defRPr>
            </a:lvl2pPr>
            <a:lvl3pPr marL="785835" indent="0">
              <a:buNone/>
              <a:defRPr sz="1547">
                <a:solidFill>
                  <a:schemeClr val="tx1">
                    <a:tint val="75000"/>
                  </a:schemeClr>
                </a:solidFill>
              </a:defRPr>
            </a:lvl3pPr>
            <a:lvl4pPr marL="1178753" indent="0">
              <a:buNone/>
              <a:defRPr sz="1375">
                <a:solidFill>
                  <a:schemeClr val="tx1">
                    <a:tint val="75000"/>
                  </a:schemeClr>
                </a:solidFill>
              </a:defRPr>
            </a:lvl4pPr>
            <a:lvl5pPr marL="1571671" indent="0">
              <a:buNone/>
              <a:defRPr sz="1375">
                <a:solidFill>
                  <a:schemeClr val="tx1">
                    <a:tint val="75000"/>
                  </a:schemeClr>
                </a:solidFill>
              </a:defRPr>
            </a:lvl5pPr>
            <a:lvl6pPr marL="1964588" indent="0">
              <a:buNone/>
              <a:defRPr sz="1375">
                <a:solidFill>
                  <a:schemeClr val="tx1">
                    <a:tint val="75000"/>
                  </a:schemeClr>
                </a:solidFill>
              </a:defRPr>
            </a:lvl6pPr>
            <a:lvl7pPr marL="2357506" indent="0">
              <a:buNone/>
              <a:defRPr sz="1375">
                <a:solidFill>
                  <a:schemeClr val="tx1">
                    <a:tint val="75000"/>
                  </a:schemeClr>
                </a:solidFill>
              </a:defRPr>
            </a:lvl7pPr>
            <a:lvl8pPr marL="2750424" indent="0">
              <a:buNone/>
              <a:defRPr sz="1375">
                <a:solidFill>
                  <a:schemeClr val="tx1">
                    <a:tint val="75000"/>
                  </a:schemeClr>
                </a:solidFill>
              </a:defRPr>
            </a:lvl8pPr>
            <a:lvl9pPr marL="3143341" indent="0">
              <a:buNone/>
              <a:defRPr sz="1375">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a:t>MM.DD.20XX</a:t>
            </a:r>
            <a:endParaRPr lang="ru-RU"/>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a:t>ADD A FOOTER</a:t>
            </a:r>
            <a:endParaRPr lang="ru-RU"/>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714871" y="740267"/>
            <a:ext cx="927259" cy="472440"/>
          </a:xfrm>
        </p:spPr>
        <p:txBody>
          <a:bodyPr anchor="ctr" anchorCtr="0">
            <a:normAutofit/>
          </a:bodyPr>
          <a:lstStyle>
            <a:lvl1pPr marL="0" indent="0" algn="ctr">
              <a:buNone/>
              <a:defRPr sz="1031"/>
            </a:lvl1pPr>
          </a:lstStyle>
          <a:p>
            <a:r>
              <a:rPr lang="en-US"/>
              <a:t>Click icon to add picture</a:t>
            </a:r>
            <a:endParaRPr lang="ru-RU"/>
          </a:p>
        </p:txBody>
      </p:sp>
      <p:sp>
        <p:nvSpPr>
          <p:cNvPr id="17" name="Oval 16">
            <a:extLst>
              <a:ext uri="{FF2B5EF4-FFF2-40B4-BE49-F238E27FC236}">
                <a16:creationId xmlns:a16="http://schemas.microsoft.com/office/drawing/2014/main" id="{72225750-E4CE-4A81-A0C3-4023030D637E}"/>
              </a:ext>
            </a:extLst>
          </p:cNvPr>
          <p:cNvSpPr/>
          <p:nvPr userDrawn="1"/>
        </p:nvSpPr>
        <p:spPr>
          <a:xfrm>
            <a:off x="695501" y="5063037"/>
            <a:ext cx="243602" cy="24409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547"/>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9951562" y="5184681"/>
            <a:ext cx="52593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9854077" y="5137437"/>
            <a:ext cx="94298" cy="9448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547"/>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1" y="5184681"/>
            <a:ext cx="690314" cy="40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4403778" y="1182549"/>
            <a:ext cx="1669944" cy="86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547"/>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547"/>
            </a:p>
          </p:txBody>
        </p:sp>
      </p:grpSp>
    </p:spTree>
    <p:extLst>
      <p:ext uri="{BB962C8B-B14F-4D97-AF65-F5344CB8AC3E}">
        <p14:creationId xmlns:p14="http://schemas.microsoft.com/office/powerpoint/2010/main" val="40914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1813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0" y="2849056"/>
            <a:ext cx="8706695" cy="1264800"/>
          </a:xfrm>
        </p:spPr>
        <p:txBody>
          <a:bodyPr anchor="b"/>
          <a:lstStyle>
            <a:lvl1pPr algn="l">
              <a:defRPr sz="3438" b="0" cap="all"/>
            </a:lvl1pPr>
          </a:lstStyle>
          <a:p>
            <a:r>
              <a:rPr lang="en-US"/>
              <a:t>Click to edit Master title style</a:t>
            </a:r>
          </a:p>
        </p:txBody>
      </p:sp>
      <p:sp>
        <p:nvSpPr>
          <p:cNvPr id="3" name="Text Placeholder 2"/>
          <p:cNvSpPr>
            <a:spLocks noGrp="1"/>
          </p:cNvSpPr>
          <p:nvPr>
            <p:ph type="body" idx="1"/>
          </p:nvPr>
        </p:nvSpPr>
        <p:spPr>
          <a:xfrm>
            <a:off x="589358" y="4113856"/>
            <a:ext cx="8706696" cy="740900"/>
          </a:xfrm>
        </p:spPr>
        <p:txBody>
          <a:bodyPr anchor="t">
            <a:normAutofit/>
          </a:bodyPr>
          <a:lstStyle>
            <a:lvl1pPr marL="0" indent="0" algn="l">
              <a:buNone/>
              <a:defRPr sz="1719" cap="all">
                <a:solidFill>
                  <a:schemeClr val="tx1"/>
                </a:solidFill>
              </a:defRPr>
            </a:lvl1pPr>
            <a:lvl2pPr marL="392918" indent="0">
              <a:buNone/>
              <a:defRPr sz="1547">
                <a:solidFill>
                  <a:schemeClr val="tx1">
                    <a:tint val="75000"/>
                  </a:schemeClr>
                </a:solidFill>
              </a:defRPr>
            </a:lvl2pPr>
            <a:lvl3pPr marL="785835" indent="0">
              <a:buNone/>
              <a:defRPr sz="1375">
                <a:solidFill>
                  <a:schemeClr val="tx1">
                    <a:tint val="75000"/>
                  </a:schemeClr>
                </a:solidFill>
              </a:defRPr>
            </a:lvl3pPr>
            <a:lvl4pPr marL="1178753" indent="0">
              <a:buNone/>
              <a:defRPr sz="1203">
                <a:solidFill>
                  <a:schemeClr val="tx1">
                    <a:tint val="75000"/>
                  </a:schemeClr>
                </a:solidFill>
              </a:defRPr>
            </a:lvl4pPr>
            <a:lvl5pPr marL="1571671" indent="0">
              <a:buNone/>
              <a:defRPr sz="1203">
                <a:solidFill>
                  <a:schemeClr val="tx1">
                    <a:tint val="75000"/>
                  </a:schemeClr>
                </a:solidFill>
              </a:defRPr>
            </a:lvl5pPr>
            <a:lvl6pPr marL="1964588" indent="0">
              <a:buNone/>
              <a:defRPr sz="1203">
                <a:solidFill>
                  <a:schemeClr val="tx1">
                    <a:tint val="75000"/>
                  </a:schemeClr>
                </a:solidFill>
              </a:defRPr>
            </a:lvl6pPr>
            <a:lvl7pPr marL="2357506" indent="0">
              <a:buNone/>
              <a:defRPr sz="1203">
                <a:solidFill>
                  <a:schemeClr val="tx1">
                    <a:tint val="75000"/>
                  </a:schemeClr>
                </a:solidFill>
              </a:defRPr>
            </a:lvl7pPr>
            <a:lvl8pPr marL="2750424" indent="0">
              <a:buNone/>
              <a:defRPr sz="1203">
                <a:solidFill>
                  <a:schemeClr val="tx1">
                    <a:tint val="75000"/>
                  </a:schemeClr>
                </a:solidFill>
              </a:defRPr>
            </a:lvl8pPr>
            <a:lvl9pPr marL="3143341" indent="0">
              <a:buNone/>
              <a:defRPr sz="120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64A1E-0819-41D8-959E-791DA0A9FA34}" type="datetimeFigureOut">
              <a:rPr lang="ru-RU" smtClean="0"/>
              <a:t>19.06.2019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44642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89361" y="1844558"/>
            <a:ext cx="4292865" cy="314231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3191" y="1844558"/>
            <a:ext cx="4292863" cy="314230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64A1E-0819-41D8-959E-791DA0A9FA34}" type="datetimeFigureOut">
              <a:rPr lang="ru-RU" smtClean="0"/>
              <a:t>19.06.2019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174550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36748" y="1910174"/>
            <a:ext cx="4046843" cy="496226"/>
          </a:xfrm>
        </p:spPr>
        <p:txBody>
          <a:bodyPr anchor="b">
            <a:noAutofit/>
          </a:bodyPr>
          <a:lstStyle>
            <a:lvl1pPr marL="0" indent="0">
              <a:buNone/>
              <a:defRPr sz="2406" b="0"/>
            </a:lvl1pPr>
            <a:lvl2pPr marL="392918" indent="0">
              <a:buNone/>
              <a:defRPr sz="1719" b="1"/>
            </a:lvl2pPr>
            <a:lvl3pPr marL="785835" indent="0">
              <a:buNone/>
              <a:defRPr sz="1547" b="1"/>
            </a:lvl3pPr>
            <a:lvl4pPr marL="1178753" indent="0">
              <a:buNone/>
              <a:defRPr sz="1375" b="1"/>
            </a:lvl4pPr>
            <a:lvl5pPr marL="1571671" indent="0">
              <a:buNone/>
              <a:defRPr sz="1375" b="1"/>
            </a:lvl5pPr>
            <a:lvl6pPr marL="1964588" indent="0">
              <a:buNone/>
              <a:defRPr sz="1375" b="1"/>
            </a:lvl6pPr>
            <a:lvl7pPr marL="2357506" indent="0">
              <a:buNone/>
              <a:defRPr sz="1375" b="1"/>
            </a:lvl7pPr>
            <a:lvl8pPr marL="2750424" indent="0">
              <a:buNone/>
              <a:defRPr sz="1375" b="1"/>
            </a:lvl8pPr>
            <a:lvl9pPr marL="3143341" indent="0">
              <a:buNone/>
              <a:defRPr sz="1375" b="1"/>
            </a:lvl9pPr>
          </a:lstStyle>
          <a:p>
            <a:pPr lvl="0"/>
            <a:r>
              <a:rPr lang="en-US"/>
              <a:t>Edit Master text styles</a:t>
            </a:r>
          </a:p>
        </p:txBody>
      </p:sp>
      <p:sp>
        <p:nvSpPr>
          <p:cNvPr id="4" name="Content Placeholder 3"/>
          <p:cNvSpPr>
            <a:spLocks noGrp="1"/>
          </p:cNvSpPr>
          <p:nvPr>
            <p:ph sz="half" idx="2"/>
          </p:nvPr>
        </p:nvSpPr>
        <p:spPr>
          <a:xfrm>
            <a:off x="589361" y="2471562"/>
            <a:ext cx="4294231" cy="251530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38753" y="1917465"/>
            <a:ext cx="4058667" cy="496226"/>
          </a:xfrm>
        </p:spPr>
        <p:txBody>
          <a:bodyPr anchor="b">
            <a:noAutofit/>
          </a:bodyPr>
          <a:lstStyle>
            <a:lvl1pPr marL="0" indent="0">
              <a:buNone/>
              <a:defRPr sz="2406" b="0"/>
            </a:lvl1pPr>
            <a:lvl2pPr marL="392918" indent="0">
              <a:buNone/>
              <a:defRPr sz="1719" b="1"/>
            </a:lvl2pPr>
            <a:lvl3pPr marL="785835" indent="0">
              <a:buNone/>
              <a:defRPr sz="1547" b="1"/>
            </a:lvl3pPr>
            <a:lvl4pPr marL="1178753" indent="0">
              <a:buNone/>
              <a:defRPr sz="1375" b="1"/>
            </a:lvl4pPr>
            <a:lvl5pPr marL="1571671" indent="0">
              <a:buNone/>
              <a:defRPr sz="1375" b="1"/>
            </a:lvl5pPr>
            <a:lvl6pPr marL="1964588" indent="0">
              <a:buNone/>
              <a:defRPr sz="1375" b="1"/>
            </a:lvl6pPr>
            <a:lvl7pPr marL="2357506" indent="0">
              <a:buNone/>
              <a:defRPr sz="1375" b="1"/>
            </a:lvl7pPr>
            <a:lvl8pPr marL="2750424" indent="0">
              <a:buNone/>
              <a:defRPr sz="1375" b="1"/>
            </a:lvl8pPr>
            <a:lvl9pPr marL="3143341" indent="0">
              <a:buNone/>
              <a:defRPr sz="1375" b="1"/>
            </a:lvl9pPr>
          </a:lstStyle>
          <a:p>
            <a:pPr lvl="0"/>
            <a:r>
              <a:rPr lang="en-US"/>
              <a:t>Edit Master text styles</a:t>
            </a:r>
          </a:p>
        </p:txBody>
      </p:sp>
      <p:sp>
        <p:nvSpPr>
          <p:cNvPr id="6" name="Content Placeholder 5"/>
          <p:cNvSpPr>
            <a:spLocks noGrp="1"/>
          </p:cNvSpPr>
          <p:nvPr>
            <p:ph sz="quarter" idx="4"/>
          </p:nvPr>
        </p:nvSpPr>
        <p:spPr>
          <a:xfrm>
            <a:off x="5004556" y="2471562"/>
            <a:ext cx="4292865" cy="251530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64A1E-0819-41D8-959E-791DA0A9FA34}" type="datetimeFigureOut">
              <a:rPr lang="ru-RU" smtClean="0"/>
              <a:t>19.06.2019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755145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F64A1E-0819-41D8-959E-791DA0A9FA34}" type="datetimeFigureOut">
              <a:rPr lang="ru-RU" smtClean="0"/>
              <a:t>19.06.2019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353391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Date Placeholder 1"/>
          <p:cNvSpPr>
            <a:spLocks noGrp="1"/>
          </p:cNvSpPr>
          <p:nvPr>
            <p:ph type="dt" sz="half" idx="10"/>
          </p:nvPr>
        </p:nvSpPr>
        <p:spPr/>
        <p:txBody>
          <a:bodyPr/>
          <a:lstStyle/>
          <a:p>
            <a:fld id="{37F64A1E-0819-41D8-959E-791DA0A9FA34}" type="datetimeFigureOut">
              <a:rPr lang="ru-RU" smtClean="0"/>
              <a:t>19.06.2019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91180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0" y="1786231"/>
            <a:ext cx="3163261" cy="1181100"/>
          </a:xfrm>
        </p:spPr>
        <p:txBody>
          <a:bodyPr anchor="b">
            <a:normAutofit/>
          </a:bodyPr>
          <a:lstStyle>
            <a:lvl1pPr algn="l">
              <a:defRPr sz="2063" b="0"/>
            </a:lvl1pPr>
          </a:lstStyle>
          <a:p>
            <a:r>
              <a:rPr lang="en-US"/>
              <a:t>Click to edit Master title style</a:t>
            </a:r>
          </a:p>
        </p:txBody>
      </p:sp>
      <p:sp>
        <p:nvSpPr>
          <p:cNvPr id="3" name="Content Placeholder 2"/>
          <p:cNvSpPr>
            <a:spLocks noGrp="1"/>
          </p:cNvSpPr>
          <p:nvPr>
            <p:ph idx="1"/>
          </p:nvPr>
        </p:nvSpPr>
        <p:spPr>
          <a:xfrm>
            <a:off x="3994548" y="524934"/>
            <a:ext cx="5301507" cy="446193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89360" y="2967331"/>
            <a:ext cx="3163261" cy="1574800"/>
          </a:xfrm>
        </p:spPr>
        <p:txBody>
          <a:bodyPr anchor="t">
            <a:normAutofit/>
          </a:bodyPr>
          <a:lstStyle>
            <a:lvl1pPr marL="0" indent="0">
              <a:buNone/>
              <a:defRPr sz="1375"/>
            </a:lvl1pPr>
            <a:lvl2pPr marL="392918" indent="0">
              <a:buNone/>
              <a:defRPr sz="1031"/>
            </a:lvl2pPr>
            <a:lvl3pPr marL="785835" indent="0">
              <a:buNone/>
              <a:defRPr sz="859"/>
            </a:lvl3pPr>
            <a:lvl4pPr marL="1178753" indent="0">
              <a:buNone/>
              <a:defRPr sz="773"/>
            </a:lvl4pPr>
            <a:lvl5pPr marL="1571671" indent="0">
              <a:buNone/>
              <a:defRPr sz="773"/>
            </a:lvl5pPr>
            <a:lvl6pPr marL="1964588" indent="0">
              <a:buNone/>
              <a:defRPr sz="773"/>
            </a:lvl6pPr>
            <a:lvl7pPr marL="2357506" indent="0">
              <a:buNone/>
              <a:defRPr sz="773"/>
            </a:lvl7pPr>
            <a:lvl8pPr marL="2750424" indent="0">
              <a:buNone/>
              <a:defRPr sz="773"/>
            </a:lvl8pPr>
            <a:lvl9pPr marL="3143341" indent="0">
              <a:buNone/>
              <a:defRPr sz="773"/>
            </a:lvl9pPr>
          </a:lstStyle>
          <a:p>
            <a:pPr lvl="0"/>
            <a:r>
              <a:rPr lang="en-US"/>
              <a:t>Edit Master text styles</a:t>
            </a:r>
          </a:p>
        </p:txBody>
      </p:sp>
      <p:sp>
        <p:nvSpPr>
          <p:cNvPr id="5" name="Date Placeholder 4"/>
          <p:cNvSpPr>
            <a:spLocks noGrp="1"/>
          </p:cNvSpPr>
          <p:nvPr>
            <p:ph type="dt" sz="half" idx="10"/>
          </p:nvPr>
        </p:nvSpPr>
        <p:spPr/>
        <p:txBody>
          <a:bodyPr/>
          <a:lstStyle/>
          <a:p>
            <a:fld id="{37F64A1E-0819-41D8-959E-791DA0A9FA34}" type="datetimeFigureOut">
              <a:rPr lang="ru-RU" smtClean="0"/>
              <a:t>19.06.2019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66219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474771" cy="5903962"/>
          </a:xfrm>
          <a:prstGeom prst="rect">
            <a:avLst/>
          </a:prstGeom>
        </p:spPr>
      </p:pic>
      <p:sp>
        <p:nvSpPr>
          <p:cNvPr id="2" name="Title 1"/>
          <p:cNvSpPr>
            <a:spLocks noGrp="1"/>
          </p:cNvSpPr>
          <p:nvPr>
            <p:ph type="title"/>
          </p:nvPr>
        </p:nvSpPr>
        <p:spPr>
          <a:xfrm>
            <a:off x="589360" y="1377950"/>
            <a:ext cx="5297749" cy="1181100"/>
          </a:xfrm>
        </p:spPr>
        <p:txBody>
          <a:bodyPr anchor="b">
            <a:normAutofit/>
          </a:bodyPr>
          <a:lstStyle>
            <a:lvl1pPr algn="l">
              <a:defRPr sz="2406" b="0"/>
            </a:lvl1pPr>
          </a:lstStyle>
          <a:p>
            <a:r>
              <a:rPr lang="en-US"/>
              <a:t>Click to edit Master title style</a:t>
            </a:r>
          </a:p>
        </p:txBody>
      </p:sp>
      <p:sp>
        <p:nvSpPr>
          <p:cNvPr id="14" name="Picture Placeholder 2"/>
          <p:cNvSpPr>
            <a:spLocks noGrp="1" noChangeAspect="1"/>
          </p:cNvSpPr>
          <p:nvPr>
            <p:ph type="pic" idx="1"/>
          </p:nvPr>
        </p:nvSpPr>
        <p:spPr>
          <a:xfrm>
            <a:off x="6476467" y="787400"/>
            <a:ext cx="2819587" cy="3937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375"/>
            </a:lvl1pPr>
            <a:lvl2pPr marL="392918" indent="0">
              <a:buNone/>
              <a:defRPr sz="1375"/>
            </a:lvl2pPr>
            <a:lvl3pPr marL="785835" indent="0">
              <a:buNone/>
              <a:defRPr sz="1375"/>
            </a:lvl3pPr>
            <a:lvl4pPr marL="1178753" indent="0">
              <a:buNone/>
              <a:defRPr sz="1375"/>
            </a:lvl4pPr>
            <a:lvl5pPr marL="1571671" indent="0">
              <a:buNone/>
              <a:defRPr sz="1375"/>
            </a:lvl5pPr>
            <a:lvl6pPr marL="1964588" indent="0">
              <a:buNone/>
              <a:defRPr sz="1375"/>
            </a:lvl6pPr>
            <a:lvl7pPr marL="2357506" indent="0">
              <a:buNone/>
              <a:defRPr sz="1375"/>
            </a:lvl7pPr>
            <a:lvl8pPr marL="2750424" indent="0">
              <a:buNone/>
              <a:defRPr sz="1375"/>
            </a:lvl8pPr>
            <a:lvl9pPr marL="3143341" indent="0">
              <a:buNone/>
              <a:defRPr sz="1375"/>
            </a:lvl9pPr>
          </a:lstStyle>
          <a:p>
            <a:r>
              <a:rPr lang="en-US"/>
              <a:t>Click icon to add picture</a:t>
            </a:r>
          </a:p>
        </p:txBody>
      </p:sp>
      <p:sp>
        <p:nvSpPr>
          <p:cNvPr id="4" name="Text Placeholder 3"/>
          <p:cNvSpPr>
            <a:spLocks noGrp="1"/>
          </p:cNvSpPr>
          <p:nvPr>
            <p:ph type="body" sz="half" idx="2"/>
          </p:nvPr>
        </p:nvSpPr>
        <p:spPr>
          <a:xfrm>
            <a:off x="589360" y="2559050"/>
            <a:ext cx="5297749" cy="1574800"/>
          </a:xfrm>
        </p:spPr>
        <p:txBody>
          <a:bodyPr anchor="t">
            <a:normAutofit/>
          </a:bodyPr>
          <a:lstStyle>
            <a:lvl1pPr marL="0" indent="0">
              <a:buNone/>
              <a:defRPr sz="1547"/>
            </a:lvl1pPr>
            <a:lvl2pPr marL="392918" indent="0">
              <a:buNone/>
              <a:defRPr sz="1031"/>
            </a:lvl2pPr>
            <a:lvl3pPr marL="785835" indent="0">
              <a:buNone/>
              <a:defRPr sz="859"/>
            </a:lvl3pPr>
            <a:lvl4pPr marL="1178753" indent="0">
              <a:buNone/>
              <a:defRPr sz="773"/>
            </a:lvl4pPr>
            <a:lvl5pPr marL="1571671" indent="0">
              <a:buNone/>
              <a:defRPr sz="773"/>
            </a:lvl5pPr>
            <a:lvl6pPr marL="1964588" indent="0">
              <a:buNone/>
              <a:defRPr sz="773"/>
            </a:lvl6pPr>
            <a:lvl7pPr marL="2357506" indent="0">
              <a:buNone/>
              <a:defRPr sz="773"/>
            </a:lvl7pPr>
            <a:lvl8pPr marL="2750424" indent="0">
              <a:buNone/>
              <a:defRPr sz="773"/>
            </a:lvl8pPr>
            <a:lvl9pPr marL="3143341" indent="0">
              <a:buNone/>
              <a:defRPr sz="773"/>
            </a:lvl9pPr>
          </a:lstStyle>
          <a:p>
            <a:pPr lvl="0"/>
            <a:r>
              <a:rPr lang="en-US"/>
              <a:t>Edit Master text styles</a:t>
            </a:r>
          </a:p>
        </p:txBody>
      </p:sp>
      <p:sp>
        <p:nvSpPr>
          <p:cNvPr id="5" name="Date Placeholder 4"/>
          <p:cNvSpPr>
            <a:spLocks noGrp="1"/>
          </p:cNvSpPr>
          <p:nvPr>
            <p:ph type="dt" sz="half" idx="10"/>
          </p:nvPr>
        </p:nvSpPr>
        <p:spPr/>
        <p:txBody>
          <a:bodyPr/>
          <a:lstStyle/>
          <a:p>
            <a:fld id="{37F64A1E-0819-41D8-959E-791DA0A9FA34}" type="datetimeFigureOut">
              <a:rPr lang="ru-RU" smtClean="0"/>
              <a:t>19.06.2019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96EB2E0-16B5-46FE-B76A-D95E7EEF677A}" type="slidenum">
              <a:rPr lang="ru-RU" smtClean="0"/>
              <a:t>‹#›</a:t>
            </a:fld>
            <a:endParaRPr lang="ru-RU"/>
          </a:p>
        </p:txBody>
      </p:sp>
    </p:spTree>
    <p:extLst>
      <p:ext uri="{BB962C8B-B14F-4D97-AF65-F5344CB8AC3E}">
        <p14:creationId xmlns:p14="http://schemas.microsoft.com/office/powerpoint/2010/main" val="220282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9361" y="524934"/>
            <a:ext cx="8706693" cy="1254008"/>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89361" y="1844558"/>
            <a:ext cx="8706693" cy="314230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81739" y="5055218"/>
            <a:ext cx="1375172" cy="325349"/>
          </a:xfrm>
          <a:prstGeom prst="rect">
            <a:avLst/>
          </a:prstGeom>
        </p:spPr>
        <p:txBody>
          <a:bodyPr vert="horz" lIns="91440" tIns="45720" rIns="91440" bIns="45720" rtlCol="0" anchor="ctr"/>
          <a:lstStyle>
            <a:lvl1pPr algn="r">
              <a:defRPr sz="859" b="0" i="0">
                <a:solidFill>
                  <a:schemeClr val="tx1"/>
                </a:solidFill>
                <a:effectLst/>
                <a:latin typeface="+mn-lt"/>
              </a:defRPr>
            </a:lvl1pPr>
          </a:lstStyle>
          <a:p>
            <a:fld id="{37F64A1E-0819-41D8-959E-791DA0A9FA34}" type="datetimeFigureOut">
              <a:rPr lang="ru-RU" smtClean="0"/>
              <a:t>19.06.2019</a:t>
            </a:fld>
            <a:endParaRPr lang="ru-RU"/>
          </a:p>
        </p:txBody>
      </p:sp>
      <p:sp>
        <p:nvSpPr>
          <p:cNvPr id="5" name="Footer Placeholder 4"/>
          <p:cNvSpPr>
            <a:spLocks noGrp="1"/>
          </p:cNvSpPr>
          <p:nvPr>
            <p:ph type="ftr" sz="quarter" idx="3"/>
          </p:nvPr>
        </p:nvSpPr>
        <p:spPr>
          <a:xfrm>
            <a:off x="589360" y="5055218"/>
            <a:ext cx="6726894" cy="325349"/>
          </a:xfrm>
          <a:prstGeom prst="rect">
            <a:avLst/>
          </a:prstGeom>
        </p:spPr>
        <p:txBody>
          <a:bodyPr vert="horz" lIns="91440" tIns="45720" rIns="91440" bIns="45720" rtlCol="0" anchor="ctr"/>
          <a:lstStyle>
            <a:lvl1pPr algn="l">
              <a:defRPr sz="859"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8822396" y="5055218"/>
            <a:ext cx="473659" cy="325349"/>
          </a:xfrm>
          <a:prstGeom prst="rect">
            <a:avLst/>
          </a:prstGeom>
        </p:spPr>
        <p:txBody>
          <a:bodyPr vert="horz" lIns="91440" tIns="45720" rIns="91440" bIns="45720" rtlCol="0" anchor="ctr"/>
          <a:lstStyle>
            <a:lvl1pPr algn="r">
              <a:defRPr sz="859" b="0" i="0">
                <a:solidFill>
                  <a:schemeClr val="tx1"/>
                </a:solidFill>
                <a:effectLst/>
                <a:latin typeface="+mn-lt"/>
              </a:defRPr>
            </a:lvl1pPr>
          </a:lstStyle>
          <a:p>
            <a:fld id="{E96EB2E0-16B5-46FE-B76A-D95E7EEF677A}" type="slidenum">
              <a:rPr lang="ru-RU" smtClean="0"/>
              <a:t>‹#›</a:t>
            </a:fld>
            <a:endParaRPr lang="ru-RU"/>
          </a:p>
        </p:txBody>
      </p:sp>
    </p:spTree>
    <p:extLst>
      <p:ext uri="{BB962C8B-B14F-4D97-AF65-F5344CB8AC3E}">
        <p14:creationId xmlns:p14="http://schemas.microsoft.com/office/powerpoint/2010/main" val="42479146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392918" rtl="0" eaLnBrk="1" latinLnBrk="0" hangingPunct="1">
        <a:spcBef>
          <a:spcPct val="0"/>
        </a:spcBef>
        <a:buNone/>
        <a:defRPr sz="309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45574" indent="-245574" algn="l" defTabSz="392918" rtl="0" eaLnBrk="1" latinLnBrk="0" hangingPunct="1">
        <a:spcBef>
          <a:spcPts val="0"/>
        </a:spcBef>
        <a:spcAft>
          <a:spcPts val="859"/>
        </a:spcAft>
        <a:buClr>
          <a:schemeClr val="tx1"/>
        </a:buClr>
        <a:buSzPct val="100000"/>
        <a:buFont typeface="Arial"/>
        <a:buChar char="•"/>
        <a:defRPr sz="1547" kern="1200" cap="none">
          <a:solidFill>
            <a:schemeClr val="tx1"/>
          </a:solidFill>
          <a:effectLst/>
          <a:latin typeface="+mn-lt"/>
          <a:ea typeface="+mn-ea"/>
          <a:cs typeface="+mn-cs"/>
        </a:defRPr>
      </a:lvl1pPr>
      <a:lvl2pPr marL="638491" indent="-245574" algn="l" defTabSz="392918" rtl="0" eaLnBrk="1" latinLnBrk="0" hangingPunct="1">
        <a:spcBef>
          <a:spcPts val="0"/>
        </a:spcBef>
        <a:spcAft>
          <a:spcPts val="859"/>
        </a:spcAft>
        <a:buClr>
          <a:schemeClr val="tx1"/>
        </a:buClr>
        <a:buSzPct val="100000"/>
        <a:buFont typeface="Arial"/>
        <a:buChar char="•"/>
        <a:defRPr sz="1375" kern="1200" cap="none">
          <a:solidFill>
            <a:schemeClr val="tx1"/>
          </a:solidFill>
          <a:effectLst/>
          <a:latin typeface="+mn-lt"/>
          <a:ea typeface="+mn-ea"/>
          <a:cs typeface="+mn-cs"/>
        </a:defRPr>
      </a:lvl2pPr>
      <a:lvl3pPr marL="1031409" indent="-245574" algn="l" defTabSz="392918" rtl="0" eaLnBrk="1" latinLnBrk="0" hangingPunct="1">
        <a:spcBef>
          <a:spcPts val="0"/>
        </a:spcBef>
        <a:spcAft>
          <a:spcPts val="859"/>
        </a:spcAft>
        <a:buClr>
          <a:schemeClr val="tx1"/>
        </a:buClr>
        <a:buSzPct val="100000"/>
        <a:buFont typeface="Arial"/>
        <a:buChar char="•"/>
        <a:defRPr sz="1203" kern="1200" cap="none">
          <a:solidFill>
            <a:schemeClr val="tx1"/>
          </a:solidFill>
          <a:effectLst/>
          <a:latin typeface="+mn-lt"/>
          <a:ea typeface="+mn-ea"/>
          <a:cs typeface="+mn-cs"/>
        </a:defRPr>
      </a:lvl3pPr>
      <a:lvl4pPr marL="1326097" indent="-147344"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4pPr>
      <a:lvl5pPr marL="1719015" indent="-147344"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5pPr>
      <a:lvl6pPr marL="2161047" indent="-196459"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6pPr>
      <a:lvl7pPr marL="2553965" indent="-196459"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7pPr>
      <a:lvl8pPr marL="2946883" indent="-196459"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8pPr>
      <a:lvl9pPr marL="3339800" indent="-196459" algn="l" defTabSz="392918" rtl="0" eaLnBrk="1" latinLnBrk="0" hangingPunct="1">
        <a:spcBef>
          <a:spcPts val="0"/>
        </a:spcBef>
        <a:spcAft>
          <a:spcPts val="859"/>
        </a:spcAft>
        <a:buClr>
          <a:schemeClr val="tx1"/>
        </a:buClr>
        <a:buSzPct val="100000"/>
        <a:buFont typeface="Arial"/>
        <a:buChar char="•"/>
        <a:defRPr sz="1031" kern="1200" cap="none">
          <a:solidFill>
            <a:schemeClr val="tx1"/>
          </a:solidFill>
          <a:effectLst/>
          <a:latin typeface="+mn-lt"/>
          <a:ea typeface="+mn-ea"/>
          <a:cs typeface="+mn-cs"/>
        </a:defRPr>
      </a:lvl9pPr>
    </p:bodyStyle>
    <p:otherStyle>
      <a:defPPr>
        <a:defRPr lang="en-US"/>
      </a:defPPr>
      <a:lvl1pPr marL="0" algn="l" defTabSz="392918" rtl="0" eaLnBrk="1" latinLnBrk="0" hangingPunct="1">
        <a:defRPr sz="1547" kern="1200">
          <a:solidFill>
            <a:schemeClr val="tx1"/>
          </a:solidFill>
          <a:latin typeface="+mn-lt"/>
          <a:ea typeface="+mn-ea"/>
          <a:cs typeface="+mn-cs"/>
        </a:defRPr>
      </a:lvl1pPr>
      <a:lvl2pPr marL="392918" algn="l" defTabSz="392918" rtl="0" eaLnBrk="1" latinLnBrk="0" hangingPunct="1">
        <a:defRPr sz="1547" kern="1200">
          <a:solidFill>
            <a:schemeClr val="tx1"/>
          </a:solidFill>
          <a:latin typeface="+mn-lt"/>
          <a:ea typeface="+mn-ea"/>
          <a:cs typeface="+mn-cs"/>
        </a:defRPr>
      </a:lvl2pPr>
      <a:lvl3pPr marL="785835" algn="l" defTabSz="392918" rtl="0" eaLnBrk="1" latinLnBrk="0" hangingPunct="1">
        <a:defRPr sz="1547" kern="1200">
          <a:solidFill>
            <a:schemeClr val="tx1"/>
          </a:solidFill>
          <a:latin typeface="+mn-lt"/>
          <a:ea typeface="+mn-ea"/>
          <a:cs typeface="+mn-cs"/>
        </a:defRPr>
      </a:lvl3pPr>
      <a:lvl4pPr marL="1178753" algn="l" defTabSz="392918" rtl="0" eaLnBrk="1" latinLnBrk="0" hangingPunct="1">
        <a:defRPr sz="1547" kern="1200">
          <a:solidFill>
            <a:schemeClr val="tx1"/>
          </a:solidFill>
          <a:latin typeface="+mn-lt"/>
          <a:ea typeface="+mn-ea"/>
          <a:cs typeface="+mn-cs"/>
        </a:defRPr>
      </a:lvl4pPr>
      <a:lvl5pPr marL="1571671" algn="l" defTabSz="392918" rtl="0" eaLnBrk="1" latinLnBrk="0" hangingPunct="1">
        <a:defRPr sz="1547" kern="1200">
          <a:solidFill>
            <a:schemeClr val="tx1"/>
          </a:solidFill>
          <a:latin typeface="+mn-lt"/>
          <a:ea typeface="+mn-ea"/>
          <a:cs typeface="+mn-cs"/>
        </a:defRPr>
      </a:lvl5pPr>
      <a:lvl6pPr marL="1964588" algn="l" defTabSz="392918" rtl="0" eaLnBrk="1" latinLnBrk="0" hangingPunct="1">
        <a:defRPr sz="1547" kern="1200">
          <a:solidFill>
            <a:schemeClr val="tx1"/>
          </a:solidFill>
          <a:latin typeface="+mn-lt"/>
          <a:ea typeface="+mn-ea"/>
          <a:cs typeface="+mn-cs"/>
        </a:defRPr>
      </a:lvl6pPr>
      <a:lvl7pPr marL="2357506" algn="l" defTabSz="392918" rtl="0" eaLnBrk="1" latinLnBrk="0" hangingPunct="1">
        <a:defRPr sz="1547" kern="1200">
          <a:solidFill>
            <a:schemeClr val="tx1"/>
          </a:solidFill>
          <a:latin typeface="+mn-lt"/>
          <a:ea typeface="+mn-ea"/>
          <a:cs typeface="+mn-cs"/>
        </a:defRPr>
      </a:lvl7pPr>
      <a:lvl8pPr marL="2750424" algn="l" defTabSz="392918" rtl="0" eaLnBrk="1" latinLnBrk="0" hangingPunct="1">
        <a:defRPr sz="1547" kern="1200">
          <a:solidFill>
            <a:schemeClr val="tx1"/>
          </a:solidFill>
          <a:latin typeface="+mn-lt"/>
          <a:ea typeface="+mn-ea"/>
          <a:cs typeface="+mn-cs"/>
        </a:defRPr>
      </a:lvl8pPr>
      <a:lvl9pPr marL="3143341" algn="l" defTabSz="392918" rtl="0" eaLnBrk="1" latinLnBrk="0" hangingPunct="1">
        <a:defRPr sz="15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39.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44.sv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43.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comments" Target="../comments/comment5.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xml"/><Relationship Id="rId5" Type="http://schemas.openxmlformats.org/officeDocument/2006/relationships/comments" Target="../comments/comment6.xml"/><Relationship Id="rId4" Type="http://schemas.openxmlformats.org/officeDocument/2006/relationships/image" Target="../media/image60.jp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4.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62.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61.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4.jpeg"/><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6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69.svg"/><Relationship Id="rId22"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70.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6.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8.xml"/><Relationship Id="rId16" Type="http://schemas.openxmlformats.org/officeDocument/2006/relationships/image" Target="../media/image74.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73.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8.png"/><Relationship Id="rId18" Type="http://schemas.openxmlformats.org/officeDocument/2006/relationships/image" Target="../media/image76.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75.png"/><Relationship Id="rId2" Type="http://schemas.openxmlformats.org/officeDocument/2006/relationships/notesSlide" Target="../notesSlides/notesSlide19.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0.xml"/><Relationship Id="rId16" Type="http://schemas.openxmlformats.org/officeDocument/2006/relationships/image" Target="../media/image21.svg"/><Relationship Id="rId20" Type="http://schemas.openxmlformats.org/officeDocument/2006/relationships/image" Target="../media/image79.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78.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80.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2.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81.sv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30.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32.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37.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36.png"/><Relationship Id="rId14" Type="http://schemas.openxmlformats.org/officeDocument/2006/relationships/image" Target="../media/image19.svg"/><Relationship Id="rId22"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43033" y="2132813"/>
            <a:ext cx="9791433" cy="1639873"/>
          </a:xfrm>
          <a:prstGeom prst="rect">
            <a:avLst/>
          </a:prstGeom>
        </p:spPr>
        <p:txBody>
          <a:bodyPr wrap="square" lIns="0" tIns="0" rIns="0" bIns="0" rtlCol="0" anchor="t">
            <a:spAutoFit/>
          </a:bodyPr>
          <a:lstStyle/>
          <a:p>
            <a:pPr indent="0" algn="ctr">
              <a:lnSpc>
                <a:spcPct val="101237"/>
              </a:lnSpc>
              <a:spcAft>
                <a:spcPts val="1000"/>
              </a:spcAft>
            </a:pPr>
            <a:r>
              <a:rPr lang="en-US" sz="5400" b="1" kern="2">
                <a:latin typeface="Cabin"/>
              </a:rPr>
              <a:t>Handwritten Prescription 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206655"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43811"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4975998"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28665"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07700"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423745"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691117"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1076"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92771"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34775"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06243"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51577"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216352"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407166"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845"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37179"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41475"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36658"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14995"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42518"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15126"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7367"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36658"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75303"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71469" y="4574932"/>
            <a:ext cx="1210588" cy="369332"/>
          </a:xfrm>
          <a:prstGeom prst="rect">
            <a:avLst/>
          </a:prstGeom>
          <a:noFill/>
        </p:spPr>
        <p:txBody>
          <a:bodyPr wrap="none" rtlCol="0">
            <a:spAutoFit/>
          </a:bodyPr>
          <a:lstStyle/>
          <a:p>
            <a:r>
              <a:rPr lang="en-US" dirty="0"/>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19149"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128"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53540" y="3473818"/>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64847"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6998104"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97702" y="3530025"/>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49588" y="4583242"/>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35294"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17495"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914639"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25725"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67530"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11761"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64671"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405377"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913216"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62452"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928951"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100115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407447" y="230535"/>
            <a:ext cx="9662605" cy="474361"/>
          </a:xfrm>
          <a:prstGeom prst="rect">
            <a:avLst/>
          </a:prstGeom>
        </p:spPr>
        <p:txBody>
          <a:bodyPr wrap="square" lIns="0" tIns="0" rIns="0" bIns="0" rtlCol="0" anchor="t">
            <a:spAutoFit/>
          </a:bodyPr>
          <a:lstStyle/>
          <a:p>
            <a:pPr>
              <a:lnSpc>
                <a:spcPct val="101237"/>
              </a:lnSpc>
              <a:spcAft>
                <a:spcPts val="500"/>
              </a:spcAft>
            </a:pPr>
            <a:r>
              <a:rPr lang="en-US" sz="3200" b="1" kern="2" dirty="0">
                <a:solidFill>
                  <a:srgbClr val="00CEFF">
                    <a:alpha val="100000"/>
                  </a:srgbClr>
                </a:solidFill>
                <a:latin typeface="Cabin"/>
              </a:rPr>
              <a:t>System Architecture</a:t>
            </a:r>
          </a:p>
        </p:txBody>
      </p:sp>
      <p:pic>
        <p:nvPicPr>
          <p:cNvPr id="2" name="Picture 2" descr="A screenshot of a cell phone&#10;&#10;Description generated with high confidence">
            <a:extLst>
              <a:ext uri="{FF2B5EF4-FFF2-40B4-BE49-F238E27FC236}">
                <a16:creationId xmlns:a16="http://schemas.microsoft.com/office/drawing/2014/main" id="{B5FF81E7-2137-4600-9165-8270A88881E6}"/>
              </a:ext>
            </a:extLst>
          </p:cNvPr>
          <p:cNvPicPr>
            <a:picLocks noChangeAspect="1"/>
          </p:cNvPicPr>
          <p:nvPr/>
        </p:nvPicPr>
        <p:blipFill>
          <a:blip r:embed="rId3"/>
          <a:stretch>
            <a:fillRect/>
          </a:stretch>
        </p:blipFill>
        <p:spPr>
          <a:xfrm>
            <a:off x="538844" y="704895"/>
            <a:ext cx="9593035" cy="4863121"/>
          </a:xfrm>
          <a:prstGeom prst="rect">
            <a:avLst/>
          </a:prstGeom>
        </p:spPr>
      </p:pic>
      <p:sp>
        <p:nvSpPr>
          <p:cNvPr id="3" name="TextBox 2">
            <a:extLst>
              <a:ext uri="{FF2B5EF4-FFF2-40B4-BE49-F238E27FC236}">
                <a16:creationId xmlns:a16="http://schemas.microsoft.com/office/drawing/2014/main" id="{E9531FD2-A002-4D71-8E06-59F63B184105}"/>
              </a:ext>
            </a:extLst>
          </p:cNvPr>
          <p:cNvSpPr txBox="1"/>
          <p:nvPr/>
        </p:nvSpPr>
        <p:spPr>
          <a:xfrm>
            <a:off x="3829051" y="5536168"/>
            <a:ext cx="3061607" cy="369332"/>
          </a:xfrm>
          <a:prstGeom prst="rect">
            <a:avLst/>
          </a:prstGeom>
          <a:noFill/>
        </p:spPr>
        <p:txBody>
          <a:bodyPr wrap="square" rtlCol="0">
            <a:spAutoFit/>
          </a:bodyPr>
          <a:lstStyle/>
          <a:p>
            <a:r>
              <a:rPr lang="en-US" dirty="0"/>
              <a:t>Detailed System Architecture</a:t>
            </a:r>
          </a:p>
        </p:txBody>
      </p:sp>
    </p:spTree>
    <p:extLst>
      <p:ext uri="{BB962C8B-B14F-4D97-AF65-F5344CB8AC3E}">
        <p14:creationId xmlns:p14="http://schemas.microsoft.com/office/powerpoint/2010/main" val="297587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dirty="0">
                <a:solidFill>
                  <a:srgbClr val="00CEFF">
                    <a:alpha val="100000"/>
                  </a:srgbClr>
                </a:solidFill>
                <a:latin typeface="Cabin"/>
              </a:rPr>
              <a:t>Agenda</a:t>
            </a:r>
          </a:p>
        </p:txBody>
      </p:sp>
      <p:grpSp>
        <p:nvGrpSpPr>
          <p:cNvPr id="111" name="Group 111"/>
          <p:cNvGrpSpPr/>
          <p:nvPr/>
        </p:nvGrpSpPr>
        <p:grpSpPr>
          <a:xfrm>
            <a:off x="3222986"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84634"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4992329"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44996"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24031"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464568"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07448"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899"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431707" y="2345144"/>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51106"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22574"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92400"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257175"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447989"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8668"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53510"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82298"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77481"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1326"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2035007" y="4581728"/>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31457"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08190"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77481"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316126"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91254" y="4567308"/>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9972"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5459"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90330" y="3458157"/>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81178"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14435"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4033" y="3552623"/>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26702" y="4581728"/>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51625"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33826"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955462"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42056"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83861"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28092"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77056" y="4583641"/>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446200"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954039"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03275"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969774"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58416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B17101-C6EA-49C8-AF57-862F472B4EF6}"/>
              </a:ext>
            </a:extLst>
          </p:cNvPr>
          <p:cNvSpPr txBox="1"/>
          <p:nvPr/>
        </p:nvSpPr>
        <p:spPr>
          <a:xfrm>
            <a:off x="462169" y="365474"/>
            <a:ext cx="3731077" cy="584775"/>
          </a:xfrm>
          <a:prstGeom prst="rect">
            <a:avLst/>
          </a:prstGeom>
          <a:noFill/>
        </p:spPr>
        <p:txBody>
          <a:bodyPr wrap="square" rtlCol="0">
            <a:spAutoFit/>
          </a:bodyPr>
          <a:lstStyle/>
          <a:p>
            <a:r>
              <a:rPr lang="en-US" sz="3200" b="1" kern="2" dirty="0">
                <a:solidFill>
                  <a:srgbClr val="00CEFF">
                    <a:alpha val="100000"/>
                  </a:srgbClr>
                </a:solidFill>
                <a:latin typeface="Cabin"/>
              </a:rPr>
              <a:t>Phases Description</a:t>
            </a:r>
          </a:p>
        </p:txBody>
      </p:sp>
      <p:sp>
        <p:nvSpPr>
          <p:cNvPr id="3" name="TextBox 2">
            <a:extLst>
              <a:ext uri="{FF2B5EF4-FFF2-40B4-BE49-F238E27FC236}">
                <a16:creationId xmlns:a16="http://schemas.microsoft.com/office/drawing/2014/main" id="{FD27A2B9-F3B5-49F2-84A4-1CC7C11E0FF0}"/>
              </a:ext>
            </a:extLst>
          </p:cNvPr>
          <p:cNvSpPr txBox="1"/>
          <p:nvPr/>
        </p:nvSpPr>
        <p:spPr>
          <a:xfrm>
            <a:off x="489858" y="947078"/>
            <a:ext cx="7119257" cy="1846659"/>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Feature Extraction using CNN.</a:t>
            </a:r>
          </a:p>
          <a:p>
            <a:pPr marL="285750" indent="-285750">
              <a:buFont typeface="Arial" panose="020B0604020202020204" pitchFamily="34" charset="0"/>
              <a:buChar char="•"/>
            </a:pPr>
            <a:r>
              <a:rPr lang="en-US" sz="2400" dirty="0"/>
              <a:t>Classification (BLSTM).</a:t>
            </a:r>
          </a:p>
          <a:p>
            <a:pPr marL="285750" indent="-285750">
              <a:buFont typeface="Arial" panose="020B0604020202020204" pitchFamily="34" charset="0"/>
              <a:buChar char="•"/>
            </a:pPr>
            <a:r>
              <a:rPr lang="en-US" sz="2400" dirty="0"/>
              <a:t>Connectionist Temporal Classification (CTC).</a:t>
            </a:r>
          </a:p>
          <a:p>
            <a:pPr marL="285750" indent="-285750">
              <a:buFont typeface="Arial" panose="020B0604020202020204" pitchFamily="34" charset="0"/>
              <a:buChar char="•"/>
            </a:pPr>
            <a:r>
              <a:rPr lang="en-US" sz="2400" dirty="0"/>
              <a:t>Post-processing.</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BC7432E-EDD8-4D95-A1E2-916E09C00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99" y="2622169"/>
            <a:ext cx="9756559" cy="2783142"/>
          </a:xfrm>
          <a:prstGeom prst="rect">
            <a:avLst/>
          </a:prstGeom>
        </p:spPr>
      </p:pic>
      <p:pic>
        <p:nvPicPr>
          <p:cNvPr id="22" name="Picture 21">
            <a:extLst>
              <a:ext uri="{FF2B5EF4-FFF2-40B4-BE49-F238E27FC236}">
                <a16:creationId xmlns:a16="http://schemas.microsoft.com/office/drawing/2014/main" id="{DB207BD2-FFB1-4EB8-9137-92FF0B56B347}"/>
              </a:ext>
            </a:extLst>
          </p:cNvPr>
          <p:cNvPicPr>
            <a:picLocks noChangeAspect="1"/>
          </p:cNvPicPr>
          <p:nvPr/>
        </p:nvPicPr>
        <p:blipFill>
          <a:blip r:embed="rId3"/>
          <a:stretch>
            <a:fillRect/>
          </a:stretch>
        </p:blipFill>
        <p:spPr>
          <a:xfrm>
            <a:off x="2174287" y="3265791"/>
            <a:ext cx="1774090" cy="1292464"/>
          </a:xfrm>
          <a:prstGeom prst="rect">
            <a:avLst/>
          </a:prstGeom>
        </p:spPr>
      </p:pic>
      <p:pic>
        <p:nvPicPr>
          <p:cNvPr id="23" name="Picture 22">
            <a:extLst>
              <a:ext uri="{FF2B5EF4-FFF2-40B4-BE49-F238E27FC236}">
                <a16:creationId xmlns:a16="http://schemas.microsoft.com/office/drawing/2014/main" id="{24F6D2BC-0871-47F6-8752-B8B09C2FF187}"/>
              </a:ext>
            </a:extLst>
          </p:cNvPr>
          <p:cNvPicPr>
            <a:picLocks noChangeAspect="1"/>
          </p:cNvPicPr>
          <p:nvPr/>
        </p:nvPicPr>
        <p:blipFill>
          <a:blip r:embed="rId4"/>
          <a:stretch>
            <a:fillRect/>
          </a:stretch>
        </p:blipFill>
        <p:spPr>
          <a:xfrm>
            <a:off x="4251558" y="2997040"/>
            <a:ext cx="1682642" cy="1902117"/>
          </a:xfrm>
          <a:prstGeom prst="rect">
            <a:avLst/>
          </a:prstGeom>
        </p:spPr>
      </p:pic>
      <p:pic>
        <p:nvPicPr>
          <p:cNvPr id="24" name="Picture 23">
            <a:extLst>
              <a:ext uri="{FF2B5EF4-FFF2-40B4-BE49-F238E27FC236}">
                <a16:creationId xmlns:a16="http://schemas.microsoft.com/office/drawing/2014/main" id="{295EF48D-0660-4B6D-B772-30A61F2BB8CC}"/>
              </a:ext>
            </a:extLst>
          </p:cNvPr>
          <p:cNvPicPr>
            <a:picLocks noChangeAspect="1"/>
          </p:cNvPicPr>
          <p:nvPr/>
        </p:nvPicPr>
        <p:blipFill>
          <a:blip r:embed="rId5"/>
          <a:stretch>
            <a:fillRect/>
          </a:stretch>
        </p:blipFill>
        <p:spPr>
          <a:xfrm>
            <a:off x="6228893" y="3372764"/>
            <a:ext cx="1121761" cy="1036410"/>
          </a:xfrm>
          <a:prstGeom prst="rect">
            <a:avLst/>
          </a:prstGeom>
        </p:spPr>
      </p:pic>
      <p:sp>
        <p:nvSpPr>
          <p:cNvPr id="25" name="TextBox 24">
            <a:extLst>
              <a:ext uri="{FF2B5EF4-FFF2-40B4-BE49-F238E27FC236}">
                <a16:creationId xmlns:a16="http://schemas.microsoft.com/office/drawing/2014/main" id="{785A1B51-F108-467D-BB8A-40FC1964C711}"/>
              </a:ext>
            </a:extLst>
          </p:cNvPr>
          <p:cNvSpPr txBox="1"/>
          <p:nvPr/>
        </p:nvSpPr>
        <p:spPr>
          <a:xfrm>
            <a:off x="8770276" y="3693092"/>
            <a:ext cx="968182"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cs typeface="Segoe UI Light"/>
              </a:rPr>
              <a:t>RELAX</a:t>
            </a:r>
          </a:p>
        </p:txBody>
      </p:sp>
      <p:sp>
        <p:nvSpPr>
          <p:cNvPr id="26" name="TextBox 25">
            <a:extLst>
              <a:ext uri="{FF2B5EF4-FFF2-40B4-BE49-F238E27FC236}">
                <a16:creationId xmlns:a16="http://schemas.microsoft.com/office/drawing/2014/main" id="{2FC17120-650C-4140-ACAF-47AD5EC8D34B}"/>
              </a:ext>
            </a:extLst>
          </p:cNvPr>
          <p:cNvSpPr txBox="1"/>
          <p:nvPr/>
        </p:nvSpPr>
        <p:spPr>
          <a:xfrm>
            <a:off x="265823" y="4738502"/>
            <a:ext cx="188443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05D5D"/>
                </a:solidFill>
                <a:latin typeface="Bookman Old Style"/>
                <a:cs typeface="Segoe UI Light"/>
              </a:rPr>
              <a:t>Input</a:t>
            </a:r>
            <a:endParaRPr lang="en-US" sz="1400">
              <a:solidFill>
                <a:srgbClr val="005D5D"/>
              </a:solidFill>
              <a:latin typeface="Bookman Old Style"/>
            </a:endParaRPr>
          </a:p>
        </p:txBody>
      </p:sp>
      <p:sp>
        <p:nvSpPr>
          <p:cNvPr id="27" name="TextBox 26">
            <a:extLst>
              <a:ext uri="{FF2B5EF4-FFF2-40B4-BE49-F238E27FC236}">
                <a16:creationId xmlns:a16="http://schemas.microsoft.com/office/drawing/2014/main" id="{165B94B8-7BCC-498C-9415-827674ABEFF7}"/>
              </a:ext>
            </a:extLst>
          </p:cNvPr>
          <p:cNvSpPr txBox="1"/>
          <p:nvPr/>
        </p:nvSpPr>
        <p:spPr>
          <a:xfrm>
            <a:off x="2582145" y="4739628"/>
            <a:ext cx="188443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05D5D"/>
                </a:solidFill>
                <a:latin typeface="Bookman Old Style"/>
                <a:cs typeface="Segoe UI Light"/>
              </a:rPr>
              <a:t>CNN</a:t>
            </a:r>
            <a:endParaRPr lang="en-US" sz="1400">
              <a:solidFill>
                <a:srgbClr val="005D5D"/>
              </a:solidFill>
              <a:latin typeface="Bookman Old Style"/>
            </a:endParaRPr>
          </a:p>
        </p:txBody>
      </p:sp>
      <p:sp>
        <p:nvSpPr>
          <p:cNvPr id="28" name="TextBox 27">
            <a:extLst>
              <a:ext uri="{FF2B5EF4-FFF2-40B4-BE49-F238E27FC236}">
                <a16:creationId xmlns:a16="http://schemas.microsoft.com/office/drawing/2014/main" id="{B5C61EF4-B8EB-4958-9D71-07DFA87B5DFC}"/>
              </a:ext>
            </a:extLst>
          </p:cNvPr>
          <p:cNvSpPr txBox="1"/>
          <p:nvPr/>
        </p:nvSpPr>
        <p:spPr>
          <a:xfrm>
            <a:off x="4098509" y="4745268"/>
            <a:ext cx="188443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05D5D"/>
                </a:solidFill>
                <a:latin typeface="Bookman Old Style"/>
                <a:cs typeface="Segoe UI Light"/>
              </a:rPr>
              <a:t>RNN</a:t>
            </a:r>
            <a:endParaRPr lang="en-US" sz="1400">
              <a:solidFill>
                <a:srgbClr val="005D5D"/>
              </a:solidFill>
              <a:latin typeface="Bookman Old Style"/>
            </a:endParaRPr>
          </a:p>
        </p:txBody>
      </p:sp>
      <p:sp>
        <p:nvSpPr>
          <p:cNvPr id="29" name="TextBox 28">
            <a:extLst>
              <a:ext uri="{FF2B5EF4-FFF2-40B4-BE49-F238E27FC236}">
                <a16:creationId xmlns:a16="http://schemas.microsoft.com/office/drawing/2014/main" id="{46AA564A-C5DC-482F-9F6C-204DB9ED15AE}"/>
              </a:ext>
            </a:extLst>
          </p:cNvPr>
          <p:cNvSpPr txBox="1"/>
          <p:nvPr/>
        </p:nvSpPr>
        <p:spPr>
          <a:xfrm>
            <a:off x="8472469" y="4685682"/>
            <a:ext cx="188443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05D5D"/>
                </a:solidFill>
                <a:latin typeface="Bookman Old Style"/>
                <a:cs typeface="Segoe UI Light"/>
              </a:rPr>
              <a:t>Exact Medicine</a:t>
            </a:r>
            <a:endParaRPr lang="en-US" sz="1400" b="1">
              <a:solidFill>
                <a:srgbClr val="005D5D"/>
              </a:solidFill>
              <a:latin typeface="Bookman Old Style"/>
            </a:endParaRPr>
          </a:p>
        </p:txBody>
      </p:sp>
      <p:cxnSp>
        <p:nvCxnSpPr>
          <p:cNvPr id="30" name="Straight Arrow Connector 29">
            <a:extLst>
              <a:ext uri="{FF2B5EF4-FFF2-40B4-BE49-F238E27FC236}">
                <a16:creationId xmlns:a16="http://schemas.microsoft.com/office/drawing/2014/main" id="{68B30406-C6C8-47D8-835E-D8027B74FE15}"/>
              </a:ext>
            </a:extLst>
          </p:cNvPr>
          <p:cNvCxnSpPr>
            <a:cxnSpLocks/>
          </p:cNvCxnSpPr>
          <p:nvPr/>
        </p:nvCxnSpPr>
        <p:spPr>
          <a:xfrm>
            <a:off x="1948069" y="3913375"/>
            <a:ext cx="4116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7B71B106-D49E-443B-A14F-9C66CBB421E7}"/>
              </a:ext>
            </a:extLst>
          </p:cNvPr>
          <p:cNvCxnSpPr>
            <a:cxnSpLocks/>
          </p:cNvCxnSpPr>
          <p:nvPr/>
        </p:nvCxnSpPr>
        <p:spPr>
          <a:xfrm>
            <a:off x="3770884" y="3912023"/>
            <a:ext cx="64077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9F4ED408-DC22-4FD0-97D6-D8D2985EC1CC}"/>
              </a:ext>
            </a:extLst>
          </p:cNvPr>
          <p:cNvCxnSpPr>
            <a:cxnSpLocks/>
          </p:cNvCxnSpPr>
          <p:nvPr/>
        </p:nvCxnSpPr>
        <p:spPr>
          <a:xfrm>
            <a:off x="5800085" y="3890969"/>
            <a:ext cx="5084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718E6A97-6888-45B6-A359-EEED08FCFBB9}"/>
              </a:ext>
            </a:extLst>
          </p:cNvPr>
          <p:cNvCxnSpPr>
            <a:cxnSpLocks/>
          </p:cNvCxnSpPr>
          <p:nvPr/>
        </p:nvCxnSpPr>
        <p:spPr>
          <a:xfrm>
            <a:off x="7275285" y="3877758"/>
            <a:ext cx="406401" cy="72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Picture 2" descr="A picture containing tennis, racket, outdoor, court&#10;&#10;Description generated with very high confidence">
            <a:extLst>
              <a:ext uri="{FF2B5EF4-FFF2-40B4-BE49-F238E27FC236}">
                <a16:creationId xmlns:a16="http://schemas.microsoft.com/office/drawing/2014/main" id="{B7D5BB7C-E147-451A-A2B4-C7BEE5BC1222}"/>
              </a:ext>
            </a:extLst>
          </p:cNvPr>
          <p:cNvPicPr>
            <a:picLocks noChangeAspect="1"/>
          </p:cNvPicPr>
          <p:nvPr/>
        </p:nvPicPr>
        <p:blipFill>
          <a:blip r:embed="rId6"/>
          <a:stretch>
            <a:fillRect/>
          </a:stretch>
        </p:blipFill>
        <p:spPr>
          <a:xfrm>
            <a:off x="489858" y="3664373"/>
            <a:ext cx="1462485" cy="495300"/>
          </a:xfrm>
          <a:prstGeom prst="rect">
            <a:avLst/>
          </a:prstGeom>
        </p:spPr>
      </p:pic>
      <p:pic>
        <p:nvPicPr>
          <p:cNvPr id="35" name="Graphic 4" descr="Database">
            <a:extLst>
              <a:ext uri="{FF2B5EF4-FFF2-40B4-BE49-F238E27FC236}">
                <a16:creationId xmlns:a16="http://schemas.microsoft.com/office/drawing/2014/main" id="{B6802875-143E-44C8-BC1F-0D5BD78EE8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1449" y="3372764"/>
            <a:ext cx="913704" cy="914400"/>
          </a:xfrm>
          <a:prstGeom prst="rect">
            <a:avLst/>
          </a:prstGeom>
        </p:spPr>
      </p:pic>
      <p:cxnSp>
        <p:nvCxnSpPr>
          <p:cNvPr id="36" name="Straight Arrow Connector 35">
            <a:extLst>
              <a:ext uri="{FF2B5EF4-FFF2-40B4-BE49-F238E27FC236}">
                <a16:creationId xmlns:a16="http://schemas.microsoft.com/office/drawing/2014/main" id="{4DBAA040-35A0-491A-9BA5-4FFB03D43434}"/>
              </a:ext>
            </a:extLst>
          </p:cNvPr>
          <p:cNvCxnSpPr>
            <a:cxnSpLocks/>
          </p:cNvCxnSpPr>
          <p:nvPr/>
        </p:nvCxnSpPr>
        <p:spPr>
          <a:xfrm>
            <a:off x="8231435" y="3877758"/>
            <a:ext cx="5084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A0D581E-B571-47E0-889E-4BE5D8EF0565}"/>
              </a:ext>
            </a:extLst>
          </p:cNvPr>
          <p:cNvSpPr txBox="1"/>
          <p:nvPr/>
        </p:nvSpPr>
        <p:spPr>
          <a:xfrm>
            <a:off x="6969309" y="4699789"/>
            <a:ext cx="17293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3">
                    <a:lumMod val="50000"/>
                  </a:schemeClr>
                </a:solidFill>
                <a:latin typeface="Bookman Old Style"/>
              </a:rPr>
              <a:t>Post-Processing</a:t>
            </a:r>
            <a:endParaRPr lang="en-US" sz="1400" b="1">
              <a:solidFill>
                <a:schemeClr val="accent3">
                  <a:lumMod val="50000"/>
                </a:schemeClr>
              </a:solidFill>
              <a:latin typeface="Bookman Old Style"/>
              <a:cs typeface="Calibri"/>
            </a:endParaRPr>
          </a:p>
        </p:txBody>
      </p:sp>
      <p:sp>
        <p:nvSpPr>
          <p:cNvPr id="38" name="TextBox 37">
            <a:extLst>
              <a:ext uri="{FF2B5EF4-FFF2-40B4-BE49-F238E27FC236}">
                <a16:creationId xmlns:a16="http://schemas.microsoft.com/office/drawing/2014/main" id="{1C05B29B-D27F-42FF-9331-346ADF115012}"/>
              </a:ext>
            </a:extLst>
          </p:cNvPr>
          <p:cNvSpPr txBox="1"/>
          <p:nvPr/>
        </p:nvSpPr>
        <p:spPr>
          <a:xfrm>
            <a:off x="6266706" y="4713032"/>
            <a:ext cx="1046133" cy="307777"/>
          </a:xfrm>
          <a:prstGeom prst="rect">
            <a:avLst/>
          </a:prstGeom>
          <a:noFill/>
        </p:spPr>
        <p:txBody>
          <a:bodyPr wrap="square" rtlCol="0">
            <a:spAutoFit/>
          </a:bodyPr>
          <a:lstStyle/>
          <a:p>
            <a:r>
              <a:rPr lang="en-US" sz="1400" b="1">
                <a:solidFill>
                  <a:srgbClr val="005D5D"/>
                </a:solidFill>
                <a:latin typeface="Bookman Old Style"/>
                <a:cs typeface="Segoe UI Light"/>
              </a:rPr>
              <a:t>CTC</a:t>
            </a:r>
          </a:p>
        </p:txBody>
      </p:sp>
      <p:sp>
        <p:nvSpPr>
          <p:cNvPr id="4" name="TextBox 3">
            <a:extLst>
              <a:ext uri="{FF2B5EF4-FFF2-40B4-BE49-F238E27FC236}">
                <a16:creationId xmlns:a16="http://schemas.microsoft.com/office/drawing/2014/main" id="{8A927A16-907B-451F-BB22-6A0056FC4D04}"/>
              </a:ext>
            </a:extLst>
          </p:cNvPr>
          <p:cNvSpPr txBox="1"/>
          <p:nvPr/>
        </p:nvSpPr>
        <p:spPr>
          <a:xfrm>
            <a:off x="3224893" y="5459507"/>
            <a:ext cx="4456793" cy="369332"/>
          </a:xfrm>
          <a:prstGeom prst="rect">
            <a:avLst/>
          </a:prstGeom>
          <a:noFill/>
        </p:spPr>
        <p:txBody>
          <a:bodyPr wrap="square" rtlCol="0">
            <a:spAutoFit/>
          </a:bodyPr>
          <a:lstStyle/>
          <a:p>
            <a:pPr algn="ctr"/>
            <a:r>
              <a:rPr lang="en-US"/>
              <a:t>Main phases of our project</a:t>
            </a:r>
          </a:p>
        </p:txBody>
      </p:sp>
    </p:spTree>
    <p:extLst>
      <p:ext uri="{BB962C8B-B14F-4D97-AF65-F5344CB8AC3E}">
        <p14:creationId xmlns:p14="http://schemas.microsoft.com/office/powerpoint/2010/main" val="395264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442295" y="267657"/>
            <a:ext cx="9477311" cy="848246"/>
          </a:xfrm>
          <a:prstGeom prst="rect">
            <a:avLst/>
          </a:prstGeom>
        </p:spPr>
        <p:txBody>
          <a:bodyPr wrap="square" lIns="0" tIns="0" rIns="0" bIns="0" rtlCol="0" anchor="t">
            <a:spAutoFit/>
          </a:bodyPr>
          <a:lstStyle/>
          <a:p>
            <a:r>
              <a:rPr lang="en-US" sz="3200" b="1" kern="2" dirty="0">
                <a:solidFill>
                  <a:srgbClr val="00CEFF">
                    <a:alpha val="100000"/>
                  </a:srgbClr>
                </a:solidFill>
                <a:latin typeface="Cabin"/>
              </a:rPr>
              <a:t>Convolution neural network feature extractor</a:t>
            </a:r>
          </a:p>
          <a:p>
            <a:pPr algn="l">
              <a:lnSpc>
                <a:spcPct val="101237"/>
              </a:lnSpc>
              <a:spcAft>
                <a:spcPts val="500"/>
              </a:spcAft>
            </a:pPr>
            <a:endParaRPr lang="en-US" sz="2400" b="1" kern="2" dirty="0">
              <a:solidFill>
                <a:srgbClr val="00CEFF">
                  <a:alpha val="100000"/>
                </a:srgbClr>
              </a:solidFill>
              <a:latin typeface="Cabin"/>
            </a:endParaRPr>
          </a:p>
        </p:txBody>
      </p:sp>
      <p:pic>
        <p:nvPicPr>
          <p:cNvPr id="2" name="Picture 2" descr="A screenshot of a cell phone&#10;&#10;Description generated with very high confidence">
            <a:extLst>
              <a:ext uri="{FF2B5EF4-FFF2-40B4-BE49-F238E27FC236}">
                <a16:creationId xmlns:a16="http://schemas.microsoft.com/office/drawing/2014/main" id="{9F7C2860-FAB0-42B8-B8D9-4892EF7854B4}"/>
              </a:ext>
            </a:extLst>
          </p:cNvPr>
          <p:cNvPicPr>
            <a:picLocks noChangeAspect="1"/>
          </p:cNvPicPr>
          <p:nvPr/>
        </p:nvPicPr>
        <p:blipFill>
          <a:blip r:embed="rId3"/>
          <a:stretch>
            <a:fillRect/>
          </a:stretch>
        </p:blipFill>
        <p:spPr>
          <a:xfrm>
            <a:off x="3373571" y="758669"/>
            <a:ext cx="6897397" cy="4729545"/>
          </a:xfrm>
          <a:prstGeom prst="rect">
            <a:avLst/>
          </a:prstGeom>
        </p:spPr>
      </p:pic>
      <p:sp>
        <p:nvSpPr>
          <p:cNvPr id="3" name="TextBox 2">
            <a:extLst>
              <a:ext uri="{FF2B5EF4-FFF2-40B4-BE49-F238E27FC236}">
                <a16:creationId xmlns:a16="http://schemas.microsoft.com/office/drawing/2014/main" id="{CA7E75C8-DEEB-466E-9680-AE8E0AE3F12B}"/>
              </a:ext>
            </a:extLst>
          </p:cNvPr>
          <p:cNvSpPr txBox="1"/>
          <p:nvPr/>
        </p:nvSpPr>
        <p:spPr>
          <a:xfrm>
            <a:off x="380349" y="756860"/>
            <a:ext cx="2989194" cy="4524315"/>
          </a:xfrm>
          <a:prstGeom prst="rect">
            <a:avLst/>
          </a:prstGeom>
          <a:noFill/>
        </p:spPr>
        <p:txBody>
          <a:bodyPr wrap="square" rtlCol="0" anchor="t">
            <a:spAutoFit/>
          </a:bodyPr>
          <a:lstStyle/>
          <a:p>
            <a:pPr marL="285750" indent="-285750">
              <a:buFont typeface="Arial" panose="020B0604020202020204" pitchFamily="34" charset="0"/>
              <a:buChar char="•"/>
            </a:pPr>
            <a:r>
              <a:rPr lang="en-US" sz="2800" dirty="0"/>
              <a:t>Input: Text line image.</a:t>
            </a:r>
            <a:endParaRPr lang="en-US" sz="2800" dirty="0">
              <a:cs typeface="Calibri"/>
            </a:endParaRPr>
          </a:p>
          <a:p>
            <a:pPr marL="742950" lvl="1" indent="-285750">
              <a:buFont typeface="Arial" panose="020B0604020202020204" pitchFamily="34" charset="0"/>
              <a:buChar char="•"/>
            </a:pPr>
            <a:r>
              <a:rPr lang="en-US" sz="2400" dirty="0"/>
              <a:t>Window of size </a:t>
            </a:r>
            <a:br>
              <a:rPr lang="en-US" sz="2400" dirty="0"/>
            </a:br>
            <a:r>
              <a:rPr lang="en-US" sz="2400" dirty="0"/>
              <a:t>64 × 64.</a:t>
            </a:r>
            <a:endParaRPr lang="en-US" sz="2400" dirty="0">
              <a:cs typeface="Calibri"/>
            </a:endParaRPr>
          </a:p>
          <a:p>
            <a:pPr marL="285750" indent="-285750">
              <a:buFont typeface="Arial" panose="020B0604020202020204" pitchFamily="34" charset="0"/>
              <a:buChar char="•"/>
            </a:pPr>
            <a:r>
              <a:rPr lang="en-US" sz="2800" dirty="0"/>
              <a:t>Layers: 13 Layers contains</a:t>
            </a:r>
            <a:r>
              <a:rPr lang="en-US" sz="2400" dirty="0"/>
              <a:t> Convolutional and </a:t>
            </a:r>
            <a:r>
              <a:rPr lang="en-US" sz="2400" dirty="0" err="1"/>
              <a:t>Maxpooling</a:t>
            </a:r>
            <a:r>
              <a:rPr lang="en-US" sz="2400" dirty="0"/>
              <a:t> layers.</a:t>
            </a:r>
            <a:endParaRPr lang="en-US" sz="2400" dirty="0">
              <a:cs typeface="Calibri"/>
            </a:endParaRPr>
          </a:p>
          <a:p>
            <a:pPr marL="285750" indent="-285750">
              <a:buFont typeface="Arial" panose="020B0604020202020204" pitchFamily="34" charset="0"/>
              <a:buChar char="•"/>
            </a:pPr>
            <a:r>
              <a:rPr lang="en-US" sz="2800" dirty="0"/>
              <a:t>Output: Feature vector of size</a:t>
            </a:r>
            <a:r>
              <a:rPr lang="en-US" sz="2400" dirty="0"/>
              <a:t> 1024 × 16.</a:t>
            </a:r>
            <a:endParaRPr lang="en-US" sz="2400" dirty="0">
              <a:cs typeface="Calibri"/>
            </a:endParaRPr>
          </a:p>
        </p:txBody>
      </p:sp>
      <p:sp>
        <p:nvSpPr>
          <p:cNvPr id="4" name="TextBox 3">
            <a:extLst>
              <a:ext uri="{FF2B5EF4-FFF2-40B4-BE49-F238E27FC236}">
                <a16:creationId xmlns:a16="http://schemas.microsoft.com/office/drawing/2014/main" id="{F0CC7632-BB0E-4446-9D95-8AC13E40003F}"/>
              </a:ext>
            </a:extLst>
          </p:cNvPr>
          <p:cNvSpPr txBox="1"/>
          <p:nvPr/>
        </p:nvSpPr>
        <p:spPr>
          <a:xfrm>
            <a:off x="4776640" y="5456777"/>
            <a:ext cx="4091258" cy="369332"/>
          </a:xfrm>
          <a:prstGeom prst="rect">
            <a:avLst/>
          </a:prstGeom>
          <a:noFill/>
        </p:spPr>
        <p:txBody>
          <a:bodyPr wrap="square" rtlCol="0">
            <a:spAutoFit/>
          </a:bodyPr>
          <a:lstStyle/>
          <a:p>
            <a:r>
              <a:rPr lang="en-US"/>
              <a:t>Extracting features using CNN</a:t>
            </a:r>
          </a:p>
        </p:txBody>
      </p:sp>
    </p:spTree>
    <p:extLst>
      <p:ext uri="{BB962C8B-B14F-4D97-AF65-F5344CB8AC3E}">
        <p14:creationId xmlns:p14="http://schemas.microsoft.com/office/powerpoint/2010/main" val="545249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522513" y="347460"/>
            <a:ext cx="9180507" cy="492443"/>
          </a:xfrm>
          <a:prstGeom prst="rect">
            <a:avLst/>
          </a:prstGeom>
        </p:spPr>
        <p:txBody>
          <a:bodyPr wrap="square" lIns="0" tIns="0" rIns="0" bIns="0" rtlCol="0" anchor="t">
            <a:spAutoFit/>
          </a:bodyPr>
          <a:lstStyle/>
          <a:p>
            <a:r>
              <a:rPr lang="en-US" sz="3200" b="1" kern="2" dirty="0">
                <a:solidFill>
                  <a:srgbClr val="00CEFF">
                    <a:alpha val="100000"/>
                  </a:srgbClr>
                </a:solidFill>
                <a:latin typeface="Cabin"/>
              </a:rPr>
              <a:t>Bidirectional long short-term memory (BLSTM)</a:t>
            </a:r>
          </a:p>
        </p:txBody>
      </p:sp>
      <p:pic>
        <p:nvPicPr>
          <p:cNvPr id="3" name="Picture 3" descr="A screenshot of a cell phone&#10;&#10;Description generated with high confidence">
            <a:extLst>
              <a:ext uri="{FF2B5EF4-FFF2-40B4-BE49-F238E27FC236}">
                <a16:creationId xmlns:a16="http://schemas.microsoft.com/office/drawing/2014/main" id="{EC464B09-190C-4F10-9E97-5B180EF0751F}"/>
              </a:ext>
            </a:extLst>
          </p:cNvPr>
          <p:cNvPicPr>
            <a:picLocks noChangeAspect="1"/>
          </p:cNvPicPr>
          <p:nvPr/>
        </p:nvPicPr>
        <p:blipFill>
          <a:blip r:embed="rId3"/>
          <a:stretch>
            <a:fillRect/>
          </a:stretch>
        </p:blipFill>
        <p:spPr>
          <a:xfrm>
            <a:off x="3085426" y="923029"/>
            <a:ext cx="7062781" cy="4530119"/>
          </a:xfrm>
          <a:prstGeom prst="rect">
            <a:avLst/>
          </a:prstGeom>
        </p:spPr>
      </p:pic>
      <p:sp>
        <p:nvSpPr>
          <p:cNvPr id="2" name="TextBox 1">
            <a:extLst>
              <a:ext uri="{FF2B5EF4-FFF2-40B4-BE49-F238E27FC236}">
                <a16:creationId xmlns:a16="http://schemas.microsoft.com/office/drawing/2014/main" id="{4DCA4FDE-5D97-4CEB-93D2-14B7F534ED16}"/>
              </a:ext>
            </a:extLst>
          </p:cNvPr>
          <p:cNvSpPr txBox="1"/>
          <p:nvPr/>
        </p:nvSpPr>
        <p:spPr>
          <a:xfrm>
            <a:off x="391886" y="1314450"/>
            <a:ext cx="2702378" cy="3785652"/>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Input: Feature Vector.</a:t>
            </a:r>
            <a:br>
              <a:rPr lang="en-US" sz="2400" dirty="0"/>
            </a:br>
            <a:endParaRPr lang="en-US" sz="2400" dirty="0">
              <a:cs typeface="Calibri"/>
            </a:endParaRPr>
          </a:p>
          <a:p>
            <a:pPr marL="285750" indent="-285750">
              <a:buFont typeface="Arial" panose="020B0604020202020204" pitchFamily="34" charset="0"/>
              <a:buChar char="•"/>
            </a:pPr>
            <a:r>
              <a:rPr lang="en-US" sz="2400" dirty="0"/>
              <a:t>Layers: 3 BLSTM layers  with 256 units per layer.</a:t>
            </a:r>
            <a:br>
              <a:rPr lang="en-US" sz="2400" dirty="0"/>
            </a:br>
            <a:endParaRPr lang="en-US" sz="2400" dirty="0">
              <a:cs typeface="Calibri"/>
            </a:endParaRPr>
          </a:p>
          <a:p>
            <a:pPr marL="285750" indent="-285750">
              <a:buFont typeface="Arial" panose="020B0604020202020204" pitchFamily="34" charset="0"/>
              <a:buChar char="•"/>
            </a:pPr>
            <a:r>
              <a:rPr lang="en-US" sz="2400" dirty="0"/>
              <a:t>Output: Recognized characters.</a:t>
            </a:r>
            <a:endParaRPr lang="en-US" sz="2400" dirty="0">
              <a:cs typeface="Calibri"/>
            </a:endParaRPr>
          </a:p>
        </p:txBody>
      </p:sp>
      <p:sp>
        <p:nvSpPr>
          <p:cNvPr id="4" name="TextBox 3">
            <a:extLst>
              <a:ext uri="{FF2B5EF4-FFF2-40B4-BE49-F238E27FC236}">
                <a16:creationId xmlns:a16="http://schemas.microsoft.com/office/drawing/2014/main" id="{58C12017-5E49-467A-A04B-8D0CFC1A9E68}"/>
              </a:ext>
            </a:extLst>
          </p:cNvPr>
          <p:cNvSpPr txBox="1"/>
          <p:nvPr/>
        </p:nvSpPr>
        <p:spPr>
          <a:xfrm>
            <a:off x="4499115" y="5411583"/>
            <a:ext cx="5052209" cy="369332"/>
          </a:xfrm>
          <a:prstGeom prst="rect">
            <a:avLst/>
          </a:prstGeom>
          <a:noFill/>
        </p:spPr>
        <p:txBody>
          <a:bodyPr wrap="square" rtlCol="0">
            <a:spAutoFit/>
          </a:bodyPr>
          <a:lstStyle/>
          <a:p>
            <a:r>
              <a:rPr lang="en-US"/>
              <a:t>3 Stack bidirectional long short-term memory</a:t>
            </a:r>
          </a:p>
        </p:txBody>
      </p:sp>
    </p:spTree>
    <p:extLst>
      <p:ext uri="{BB962C8B-B14F-4D97-AF65-F5344CB8AC3E}">
        <p14:creationId xmlns:p14="http://schemas.microsoft.com/office/powerpoint/2010/main" val="275885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1FA511-314B-4BDF-83D1-4041A0B69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309" y="1475689"/>
            <a:ext cx="4443727" cy="3354436"/>
          </a:xfrm>
          <a:prstGeom prst="rect">
            <a:avLst/>
          </a:prstGeom>
        </p:spPr>
      </p:pic>
      <p:sp>
        <p:nvSpPr>
          <p:cNvPr id="4" name="TextBox 3">
            <a:extLst>
              <a:ext uri="{FF2B5EF4-FFF2-40B4-BE49-F238E27FC236}">
                <a16:creationId xmlns:a16="http://schemas.microsoft.com/office/drawing/2014/main" id="{AC2AC65E-17B9-4A24-9DA0-17A2454A2854}"/>
              </a:ext>
            </a:extLst>
          </p:cNvPr>
          <p:cNvSpPr txBox="1"/>
          <p:nvPr/>
        </p:nvSpPr>
        <p:spPr>
          <a:xfrm>
            <a:off x="507720" y="320993"/>
            <a:ext cx="5811206" cy="584775"/>
          </a:xfrm>
          <a:prstGeom prst="rect">
            <a:avLst/>
          </a:prstGeom>
          <a:noFill/>
        </p:spPr>
        <p:txBody>
          <a:bodyPr wrap="none" rtlCol="0">
            <a:spAutoFit/>
          </a:bodyPr>
          <a:lstStyle/>
          <a:p>
            <a:pPr algn="ctr"/>
            <a:r>
              <a:rPr lang="en-US" sz="3200" b="1" kern="2" dirty="0">
                <a:solidFill>
                  <a:srgbClr val="00CEFF">
                    <a:alpha val="100000"/>
                  </a:srgbClr>
                </a:solidFill>
                <a:latin typeface="Cabin"/>
              </a:rPr>
              <a:t>Long short term memory(LSTM)</a:t>
            </a:r>
          </a:p>
        </p:txBody>
      </p:sp>
      <p:sp>
        <p:nvSpPr>
          <p:cNvPr id="5" name="TextBox 4">
            <a:extLst>
              <a:ext uri="{FF2B5EF4-FFF2-40B4-BE49-F238E27FC236}">
                <a16:creationId xmlns:a16="http://schemas.microsoft.com/office/drawing/2014/main" id="{FAB5C883-287D-4B5F-B264-9E5EDC3FFFFA}"/>
              </a:ext>
            </a:extLst>
          </p:cNvPr>
          <p:cNvSpPr txBox="1"/>
          <p:nvPr/>
        </p:nvSpPr>
        <p:spPr>
          <a:xfrm>
            <a:off x="157464" y="1475689"/>
            <a:ext cx="5595636" cy="3785652"/>
          </a:xfrm>
          <a:prstGeom prst="rect">
            <a:avLst/>
          </a:prstGeom>
          <a:noFill/>
        </p:spPr>
        <p:txBody>
          <a:bodyPr wrap="square" rtlCol="0" anchor="t">
            <a:spAutoFit/>
          </a:bodyPr>
          <a:lstStyle/>
          <a:p>
            <a:r>
              <a:rPr lang="en-US" sz="2400" dirty="0"/>
              <a:t>1- LSTM networks are a type of RNN that uses special units in addition to standard units</a:t>
            </a:r>
            <a:endParaRPr lang="en-US" sz="2400" dirty="0">
              <a:cs typeface="Calibri"/>
            </a:endParaRPr>
          </a:p>
          <a:p>
            <a:r>
              <a:rPr lang="en-US" sz="2400" dirty="0"/>
              <a:t>2- LSTM units include a 'memory cell' that can maintain information in memory for long periods of time</a:t>
            </a:r>
            <a:endParaRPr lang="en-US" sz="2400" dirty="0">
              <a:cs typeface="Calibri"/>
            </a:endParaRPr>
          </a:p>
          <a:p>
            <a:r>
              <a:rPr lang="en-US" sz="2400" dirty="0"/>
              <a:t>3- A set of gates is used to control when information enters the memory</a:t>
            </a:r>
            <a:endParaRPr lang="en-US" sz="2400" dirty="0">
              <a:cs typeface="Calibri"/>
            </a:endParaRPr>
          </a:p>
          <a:p>
            <a:r>
              <a:rPr lang="en-US" sz="2400" dirty="0"/>
              <a:t>4- This architecture lets them learn longer-term </a:t>
            </a:r>
            <a:endParaRPr lang="en-US" sz="2400" dirty="0">
              <a:cs typeface="Calibri"/>
            </a:endParaRPr>
          </a:p>
        </p:txBody>
      </p:sp>
      <p:sp>
        <p:nvSpPr>
          <p:cNvPr id="6" name="TextBox 5">
            <a:extLst>
              <a:ext uri="{FF2B5EF4-FFF2-40B4-BE49-F238E27FC236}">
                <a16:creationId xmlns:a16="http://schemas.microsoft.com/office/drawing/2014/main" id="{8D242E50-57C3-420E-8381-942F9794CE12}"/>
              </a:ext>
            </a:extLst>
          </p:cNvPr>
          <p:cNvSpPr txBox="1"/>
          <p:nvPr/>
        </p:nvSpPr>
        <p:spPr>
          <a:xfrm>
            <a:off x="7406022" y="4860775"/>
            <a:ext cx="1384299" cy="369332"/>
          </a:xfrm>
          <a:prstGeom prst="rect">
            <a:avLst/>
          </a:prstGeom>
          <a:noFill/>
        </p:spPr>
        <p:txBody>
          <a:bodyPr wrap="square" rtlCol="0">
            <a:spAutoFit/>
          </a:bodyPr>
          <a:lstStyle/>
          <a:p>
            <a:r>
              <a:rPr lang="en-US"/>
              <a:t>LSTM Gates</a:t>
            </a:r>
          </a:p>
        </p:txBody>
      </p:sp>
    </p:spTree>
    <p:extLst>
      <p:ext uri="{BB962C8B-B14F-4D97-AF65-F5344CB8AC3E}">
        <p14:creationId xmlns:p14="http://schemas.microsoft.com/office/powerpoint/2010/main" val="281805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31B51-2077-449A-8C15-C04A84082B9E}"/>
              </a:ext>
            </a:extLst>
          </p:cNvPr>
          <p:cNvSpPr txBox="1"/>
          <p:nvPr/>
        </p:nvSpPr>
        <p:spPr>
          <a:xfrm>
            <a:off x="424542" y="552756"/>
            <a:ext cx="6800850" cy="584775"/>
          </a:xfrm>
          <a:prstGeom prst="rect">
            <a:avLst/>
          </a:prstGeom>
          <a:noFill/>
        </p:spPr>
        <p:txBody>
          <a:bodyPr wrap="square" rtlCol="0">
            <a:spAutoFit/>
          </a:bodyPr>
          <a:lstStyle/>
          <a:p>
            <a:pPr algn="ctr"/>
            <a:r>
              <a:rPr lang="en-US" sz="3200" b="1" kern="2" dirty="0">
                <a:solidFill>
                  <a:srgbClr val="00CEFF">
                    <a:alpha val="100000"/>
                  </a:srgbClr>
                </a:solidFill>
                <a:latin typeface="Cabin"/>
              </a:rPr>
              <a:t>Connectionist Temporal Classification</a:t>
            </a:r>
          </a:p>
        </p:txBody>
      </p:sp>
      <p:pic>
        <p:nvPicPr>
          <p:cNvPr id="7" name="Picture 6">
            <a:extLst>
              <a:ext uri="{FF2B5EF4-FFF2-40B4-BE49-F238E27FC236}">
                <a16:creationId xmlns:a16="http://schemas.microsoft.com/office/drawing/2014/main" id="{4C10A7CD-F9D3-40DF-BAF5-B8F569BAC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505" y="2644995"/>
            <a:ext cx="3040643" cy="2103302"/>
          </a:xfrm>
          <a:prstGeom prst="rect">
            <a:avLst/>
          </a:prstGeom>
        </p:spPr>
      </p:pic>
      <p:pic>
        <p:nvPicPr>
          <p:cNvPr id="9" name="Picture 8">
            <a:extLst>
              <a:ext uri="{FF2B5EF4-FFF2-40B4-BE49-F238E27FC236}">
                <a16:creationId xmlns:a16="http://schemas.microsoft.com/office/drawing/2014/main" id="{D69A2298-2BF7-41FE-9345-FC9A4E6BD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062" y="4767969"/>
            <a:ext cx="3040643" cy="497034"/>
          </a:xfrm>
          <a:prstGeom prst="rect">
            <a:avLst/>
          </a:prstGeom>
        </p:spPr>
      </p:pic>
      <p:sp>
        <p:nvSpPr>
          <p:cNvPr id="10" name="TextBox 9">
            <a:extLst>
              <a:ext uri="{FF2B5EF4-FFF2-40B4-BE49-F238E27FC236}">
                <a16:creationId xmlns:a16="http://schemas.microsoft.com/office/drawing/2014/main" id="{1FB4578D-A075-49C2-81CC-825CFDD8040B}"/>
              </a:ext>
            </a:extLst>
          </p:cNvPr>
          <p:cNvSpPr txBox="1"/>
          <p:nvPr/>
        </p:nvSpPr>
        <p:spPr>
          <a:xfrm>
            <a:off x="617382" y="1408336"/>
            <a:ext cx="6177289" cy="830997"/>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Input: Sequence of recognized characters.</a:t>
            </a:r>
            <a:endParaRPr lang="en-US" sz="2400" dirty="0">
              <a:cs typeface="Calibri"/>
            </a:endParaRPr>
          </a:p>
          <a:p>
            <a:pPr marL="285750" indent="-285750">
              <a:buFont typeface="Arial" panose="020B0604020202020204" pitchFamily="34" charset="0"/>
              <a:buChar char="•"/>
            </a:pPr>
            <a:r>
              <a:rPr lang="en-US" sz="2400" dirty="0"/>
              <a:t>Output: Recognized text without duplicates.</a:t>
            </a:r>
            <a:endParaRPr lang="en-US" sz="2400" dirty="0">
              <a:cs typeface="Calibri"/>
            </a:endParaRPr>
          </a:p>
        </p:txBody>
      </p:sp>
      <p:pic>
        <p:nvPicPr>
          <p:cNvPr id="8" name="Picture 7">
            <a:extLst>
              <a:ext uri="{FF2B5EF4-FFF2-40B4-BE49-F238E27FC236}">
                <a16:creationId xmlns:a16="http://schemas.microsoft.com/office/drawing/2014/main" id="{B3E0EE15-0337-462F-9A9A-6991F6B22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314" y="4767969"/>
            <a:ext cx="3033023" cy="497034"/>
          </a:xfrm>
          <a:prstGeom prst="rect">
            <a:avLst/>
          </a:prstGeom>
        </p:spPr>
      </p:pic>
      <p:pic>
        <p:nvPicPr>
          <p:cNvPr id="12" name="Picture 11">
            <a:extLst>
              <a:ext uri="{FF2B5EF4-FFF2-40B4-BE49-F238E27FC236}">
                <a16:creationId xmlns:a16="http://schemas.microsoft.com/office/drawing/2014/main" id="{A4D46D9C-3191-46C5-892C-7F0474739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062" y="2664667"/>
            <a:ext cx="3040643" cy="2103302"/>
          </a:xfrm>
          <a:prstGeom prst="rect">
            <a:avLst/>
          </a:prstGeom>
        </p:spPr>
      </p:pic>
      <p:sp>
        <p:nvSpPr>
          <p:cNvPr id="13" name="TextBox 12">
            <a:extLst>
              <a:ext uri="{FF2B5EF4-FFF2-40B4-BE49-F238E27FC236}">
                <a16:creationId xmlns:a16="http://schemas.microsoft.com/office/drawing/2014/main" id="{102AA992-5679-4A90-9101-EE6DDC4CC970}"/>
              </a:ext>
            </a:extLst>
          </p:cNvPr>
          <p:cNvSpPr txBox="1"/>
          <p:nvPr/>
        </p:nvSpPr>
        <p:spPr>
          <a:xfrm>
            <a:off x="2651760" y="5165663"/>
            <a:ext cx="7244388" cy="369332"/>
          </a:xfrm>
          <a:prstGeom prst="rect">
            <a:avLst/>
          </a:prstGeom>
          <a:noFill/>
        </p:spPr>
        <p:txBody>
          <a:bodyPr wrap="square" rtlCol="0">
            <a:spAutoFit/>
          </a:bodyPr>
          <a:lstStyle/>
          <a:p>
            <a:r>
              <a:rPr lang="en-US"/>
              <a:t>	Input before CTC							Output after CTC</a:t>
            </a:r>
          </a:p>
        </p:txBody>
      </p:sp>
      <p:sp>
        <p:nvSpPr>
          <p:cNvPr id="3" name="Arrow: Notched Right 2">
            <a:extLst>
              <a:ext uri="{FF2B5EF4-FFF2-40B4-BE49-F238E27FC236}">
                <a16:creationId xmlns:a16="http://schemas.microsoft.com/office/drawing/2014/main" id="{9E677F7B-7DE7-4C94-9AE7-60C3295D345B}"/>
              </a:ext>
            </a:extLst>
          </p:cNvPr>
          <p:cNvSpPr/>
          <p:nvPr/>
        </p:nvSpPr>
        <p:spPr>
          <a:xfrm>
            <a:off x="5749901" y="3646253"/>
            <a:ext cx="978408" cy="484632"/>
          </a:xfrm>
          <a:prstGeom prst="notched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127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BED6F1-07A1-4CC1-8A7D-95740AA05642}"/>
              </a:ext>
            </a:extLst>
          </p:cNvPr>
          <p:cNvSpPr/>
          <p:nvPr/>
        </p:nvSpPr>
        <p:spPr>
          <a:xfrm>
            <a:off x="320901" y="367784"/>
            <a:ext cx="2973891" cy="584775"/>
          </a:xfrm>
          <a:prstGeom prst="rect">
            <a:avLst/>
          </a:prstGeom>
        </p:spPr>
        <p:txBody>
          <a:bodyPr wrap="none">
            <a:spAutoFit/>
          </a:bodyPr>
          <a:lstStyle/>
          <a:p>
            <a:r>
              <a:rPr lang="en-US" sz="3200" b="1" kern="2" dirty="0">
                <a:solidFill>
                  <a:srgbClr val="00CEFF">
                    <a:alpha val="100000"/>
                  </a:srgbClr>
                </a:solidFill>
                <a:latin typeface="Cabin"/>
              </a:rPr>
              <a:t>Post-processing</a:t>
            </a:r>
          </a:p>
        </p:txBody>
      </p:sp>
      <p:sp>
        <p:nvSpPr>
          <p:cNvPr id="10" name="TextBox 9">
            <a:extLst>
              <a:ext uri="{FF2B5EF4-FFF2-40B4-BE49-F238E27FC236}">
                <a16:creationId xmlns:a16="http://schemas.microsoft.com/office/drawing/2014/main" id="{CCABFBC4-FE5F-496A-BFF1-57EECD47C23F}"/>
              </a:ext>
            </a:extLst>
          </p:cNvPr>
          <p:cNvSpPr txBox="1"/>
          <p:nvPr/>
        </p:nvSpPr>
        <p:spPr>
          <a:xfrm>
            <a:off x="714517" y="1030154"/>
            <a:ext cx="7583269" cy="1754326"/>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Input : Predicted name and medications database.</a:t>
            </a:r>
            <a:endParaRPr lang="en-US" sz="2400" dirty="0">
              <a:cs typeface="Calibri"/>
            </a:endParaRPr>
          </a:p>
          <a:p>
            <a:pPr marL="285750" indent="-285750">
              <a:buFont typeface="Arial" panose="020B0604020202020204" pitchFamily="34" charset="0"/>
              <a:buChar char="•"/>
            </a:pPr>
            <a:r>
              <a:rPr lang="en-US" sz="2400" dirty="0"/>
              <a:t>Algorithm : Edit Distance.</a:t>
            </a:r>
            <a:endParaRPr lang="en-US" sz="2400" dirty="0">
              <a:cs typeface="Calibri"/>
            </a:endParaRPr>
          </a:p>
          <a:p>
            <a:pPr marL="285750" indent="-285750">
              <a:buFont typeface="Arial" panose="020B0604020202020204" pitchFamily="34" charset="0"/>
              <a:buChar char="•"/>
            </a:pPr>
            <a:r>
              <a:rPr lang="en-US" sz="2400" dirty="0"/>
              <a:t>Output : Closest medications’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2" name="Table 1">
            <a:extLst>
              <a:ext uri="{FF2B5EF4-FFF2-40B4-BE49-F238E27FC236}">
                <a16:creationId xmlns:a16="http://schemas.microsoft.com/office/drawing/2014/main" id="{F274884C-EAEB-465F-9BCD-8EF146B1C870}"/>
              </a:ext>
            </a:extLst>
          </p:cNvPr>
          <p:cNvGraphicFramePr>
            <a:graphicFrameLocks noGrp="1"/>
          </p:cNvGraphicFramePr>
          <p:nvPr>
            <p:extLst>
              <p:ext uri="{D42A27DB-BD31-4B8C-83A1-F6EECF244321}">
                <p14:modId xmlns:p14="http://schemas.microsoft.com/office/powerpoint/2010/main" val="2657191438"/>
              </p:ext>
            </p:extLst>
          </p:nvPr>
        </p:nvGraphicFramePr>
        <p:xfrm>
          <a:off x="709659" y="2242223"/>
          <a:ext cx="9364435" cy="3592618"/>
        </p:xfrm>
        <a:graphic>
          <a:graphicData uri="http://schemas.openxmlformats.org/drawingml/2006/table">
            <a:tbl>
              <a:tblPr firstRow="1" bandRow="1">
                <a:tableStyleId>{21E4AEA4-8DFA-4A89-87EB-49C32662AFE0}</a:tableStyleId>
              </a:tblPr>
              <a:tblGrid>
                <a:gridCol w="3958918">
                  <a:extLst>
                    <a:ext uri="{9D8B030D-6E8A-4147-A177-3AD203B41FA5}">
                      <a16:colId xmlns:a16="http://schemas.microsoft.com/office/drawing/2014/main" val="1694063531"/>
                    </a:ext>
                  </a:extLst>
                </a:gridCol>
                <a:gridCol w="2058161">
                  <a:extLst>
                    <a:ext uri="{9D8B030D-6E8A-4147-A177-3AD203B41FA5}">
                      <a16:colId xmlns:a16="http://schemas.microsoft.com/office/drawing/2014/main" val="143717118"/>
                    </a:ext>
                  </a:extLst>
                </a:gridCol>
                <a:gridCol w="3347356">
                  <a:extLst>
                    <a:ext uri="{9D8B030D-6E8A-4147-A177-3AD203B41FA5}">
                      <a16:colId xmlns:a16="http://schemas.microsoft.com/office/drawing/2014/main" val="1956591666"/>
                    </a:ext>
                  </a:extLst>
                </a:gridCol>
              </a:tblGrid>
              <a:tr h="378503">
                <a:tc>
                  <a:txBody>
                    <a:bodyPr/>
                    <a:lstStyle/>
                    <a:p>
                      <a:pPr algn="ctr"/>
                      <a:r>
                        <a:rPr lang="en-US" sz="2000"/>
                        <a:t>Input Image</a:t>
                      </a:r>
                    </a:p>
                  </a:txBody>
                  <a:tcPr/>
                </a:tc>
                <a:tc>
                  <a:txBody>
                    <a:bodyPr/>
                    <a:lstStyle/>
                    <a:p>
                      <a:pPr algn="ctr"/>
                      <a:r>
                        <a:rPr lang="en-US" sz="2000"/>
                        <a:t>Prediction output</a:t>
                      </a:r>
                    </a:p>
                  </a:txBody>
                  <a:tcPr/>
                </a:tc>
                <a:tc>
                  <a:txBody>
                    <a:bodyPr/>
                    <a:lstStyle/>
                    <a:p>
                      <a:pPr algn="ctr"/>
                      <a:r>
                        <a:rPr lang="en-US" sz="2000"/>
                        <a:t>Post-processing output</a:t>
                      </a:r>
                    </a:p>
                  </a:txBody>
                  <a:tcPr/>
                </a:tc>
                <a:extLst>
                  <a:ext uri="{0D108BD9-81ED-4DB2-BD59-A6C34878D82A}">
                    <a16:rowId xmlns:a16="http://schemas.microsoft.com/office/drawing/2014/main" val="3526638378"/>
                  </a:ext>
                </a:extLst>
              </a:tr>
              <a:tr h="737340">
                <a:tc>
                  <a:txBody>
                    <a:bodyPr/>
                    <a:lstStyle/>
                    <a:p>
                      <a:endParaRPr lang="en-US"/>
                    </a:p>
                  </a:txBody>
                  <a:tcPr/>
                </a:tc>
                <a:tc>
                  <a:txBody>
                    <a:bodyPr/>
                    <a:lstStyle/>
                    <a:p>
                      <a:pPr algn="ctr"/>
                      <a:endParaRPr lang="en-US"/>
                    </a:p>
                    <a:p>
                      <a:pPr algn="ctr"/>
                      <a:r>
                        <a:rPr lang="en-US" sz="1600" err="1"/>
                        <a:t>felden</a:t>
                      </a:r>
                      <a:r>
                        <a:rPr lang="en-US" sz="1600"/>
                        <a:t>﻿ </a:t>
                      </a:r>
                      <a:r>
                        <a:rPr lang="en-US" sz="1600" err="1"/>
                        <a:t>disperal</a:t>
                      </a:r>
                      <a:endParaRPr lang="en-US" sz="1400"/>
                    </a:p>
                  </a:txBody>
                  <a:tcPr/>
                </a:tc>
                <a:tc>
                  <a:txBody>
                    <a:bodyPr/>
                    <a:lstStyle/>
                    <a:p>
                      <a:pPr algn="l"/>
                      <a:r>
                        <a:rPr lang="en-US" sz="1600" dirty="0">
                          <a:solidFill>
                            <a:schemeClr val="accent6">
                              <a:lumMod val="75000"/>
                            </a:schemeClr>
                          </a:solidFill>
                        </a:rPr>
                        <a:t>FELDENE DISPERAL</a:t>
                      </a:r>
                    </a:p>
                  </a:txBody>
                  <a:tcPr/>
                </a:tc>
                <a:extLst>
                  <a:ext uri="{0D108BD9-81ED-4DB2-BD59-A6C34878D82A}">
                    <a16:rowId xmlns:a16="http://schemas.microsoft.com/office/drawing/2014/main" val="1265771942"/>
                  </a:ext>
                </a:extLst>
              </a:tr>
              <a:tr h="902583">
                <a:tc>
                  <a:txBody>
                    <a:bodyPr/>
                    <a:lstStyle/>
                    <a:p>
                      <a:endParaRPr lang="en-US"/>
                    </a:p>
                  </a:txBody>
                  <a:tcPr/>
                </a:tc>
                <a:tc>
                  <a:txBody>
                    <a:bodyPr/>
                    <a:lstStyle/>
                    <a:p>
                      <a:pPr algn="ctr"/>
                      <a:endParaRPr lang="en-US" sz="1800"/>
                    </a:p>
                    <a:p>
                      <a:pPr algn="ctr"/>
                      <a:r>
                        <a:rPr lang="en-US" sz="1600" err="1"/>
                        <a:t>Ureven</a:t>
                      </a:r>
                      <a:endParaRPr lang="en-US" sz="1600"/>
                    </a:p>
                  </a:txBody>
                  <a:tcPr/>
                </a:tc>
                <a:tc>
                  <a:txBody>
                    <a:bodyPr/>
                    <a:lstStyle/>
                    <a:p>
                      <a:pPr marL="0" marR="0" lvl="0" indent="0" algn="l" defTabSz="392918" rtl="0" eaLnBrk="1" fontAlgn="auto" latinLnBrk="0" hangingPunct="1">
                        <a:lnSpc>
                          <a:spcPct val="100000"/>
                        </a:lnSpc>
                        <a:spcBef>
                          <a:spcPts val="0"/>
                        </a:spcBef>
                        <a:spcAft>
                          <a:spcPts val="0"/>
                        </a:spcAft>
                        <a:buClrTx/>
                        <a:buSzTx/>
                        <a:buFontTx/>
                        <a:buNone/>
                        <a:tabLst/>
                        <a:defRPr/>
                      </a:pPr>
                      <a:r>
                        <a:rPr lang="en-US" sz="1400" dirty="0"/>
                        <a:t>GREEN             BREXIN</a:t>
                      </a:r>
                    </a:p>
                    <a:p>
                      <a:pPr algn="l"/>
                      <a:r>
                        <a:rPr lang="en-US" sz="1400" dirty="0"/>
                        <a:t>PREVEX            </a:t>
                      </a:r>
                      <a:r>
                        <a:rPr lang="en-US" sz="1400" dirty="0">
                          <a:solidFill>
                            <a:schemeClr val="accent6">
                              <a:lumMod val="75000"/>
                            </a:schemeClr>
                          </a:solidFill>
                        </a:rPr>
                        <a:t>URIVIN</a:t>
                      </a:r>
                    </a:p>
                    <a:p>
                      <a:pPr algn="l"/>
                      <a:r>
                        <a:rPr lang="en-US" sz="1400" dirty="0"/>
                        <a:t>REVAN</a:t>
                      </a:r>
                    </a:p>
                    <a:p>
                      <a:pPr algn="l"/>
                      <a:endParaRPr lang="en-US" sz="1400" dirty="0"/>
                    </a:p>
                  </a:txBody>
                  <a:tcPr/>
                </a:tc>
                <a:extLst>
                  <a:ext uri="{0D108BD9-81ED-4DB2-BD59-A6C34878D82A}">
                    <a16:rowId xmlns:a16="http://schemas.microsoft.com/office/drawing/2014/main" val="454386503"/>
                  </a:ext>
                </a:extLst>
              </a:tr>
              <a:tr h="1446378">
                <a:tc>
                  <a:txBody>
                    <a:bodyPr/>
                    <a:lstStyle/>
                    <a:p>
                      <a:endParaRPr lang="en-US"/>
                    </a:p>
                  </a:txBody>
                  <a:tcPr/>
                </a:tc>
                <a:tc>
                  <a:txBody>
                    <a:bodyPr/>
                    <a:lstStyle/>
                    <a:p>
                      <a:pPr algn="ctr"/>
                      <a:endParaRPr lang="en-US" sz="1600"/>
                    </a:p>
                    <a:p>
                      <a:pPr algn="ctr"/>
                      <a:r>
                        <a:rPr lang="en-US" sz="1600" err="1"/>
                        <a:t>Phinopront</a:t>
                      </a:r>
                      <a:endParaRPr lang="en-US" sz="1600"/>
                    </a:p>
                  </a:txBody>
                  <a:tcPr/>
                </a:tc>
                <a:tc>
                  <a:txBody>
                    <a:bodyPr/>
                    <a:lstStyle/>
                    <a:p>
                      <a:pPr marL="0" marR="0" lvl="0" indent="0" algn="l" defTabSz="392918" rtl="0" eaLnBrk="1" fontAlgn="auto" latinLnBrk="0" hangingPunct="1">
                        <a:lnSpc>
                          <a:spcPct val="100000"/>
                        </a:lnSpc>
                        <a:spcBef>
                          <a:spcPts val="0"/>
                        </a:spcBef>
                        <a:spcAft>
                          <a:spcPts val="0"/>
                        </a:spcAft>
                        <a:buClrTx/>
                        <a:buSzTx/>
                        <a:buFontTx/>
                        <a:buNone/>
                        <a:tabLst/>
                        <a:defRPr/>
                      </a:pPr>
                      <a:r>
                        <a:rPr lang="en-US" dirty="0"/>
                        <a:t>RHINOPRO         ENZOPROST</a:t>
                      </a:r>
                    </a:p>
                    <a:p>
                      <a:pPr marL="0" marR="0" lvl="0" indent="0" algn="l" defTabSz="392918" rtl="0" eaLnBrk="1" fontAlgn="auto" latinLnBrk="0" hangingPunct="1">
                        <a:lnSpc>
                          <a:spcPct val="100000"/>
                        </a:lnSpc>
                        <a:spcBef>
                          <a:spcPts val="0"/>
                        </a:spcBef>
                        <a:spcAft>
                          <a:spcPts val="0"/>
                        </a:spcAft>
                        <a:buClrTx/>
                        <a:buSzTx/>
                        <a:buFontTx/>
                        <a:buNone/>
                        <a:tabLst/>
                        <a:defRPr/>
                      </a:pPr>
                      <a:r>
                        <a:rPr lang="en-US" dirty="0"/>
                        <a:t>RHINOCORT       CILOPRINE</a:t>
                      </a:r>
                    </a:p>
                    <a:p>
                      <a:pPr marL="0" marR="0" lvl="0" indent="0" algn="l" defTabSz="392918" rtl="0" eaLnBrk="1" fontAlgn="auto" latinLnBrk="0" hangingPunct="1">
                        <a:lnSpc>
                          <a:spcPct val="100000"/>
                        </a:lnSpc>
                        <a:spcBef>
                          <a:spcPts val="0"/>
                        </a:spcBef>
                        <a:spcAft>
                          <a:spcPts val="0"/>
                        </a:spcAft>
                        <a:buClrTx/>
                        <a:buSzTx/>
                        <a:buFontTx/>
                        <a:buNone/>
                        <a:tabLst/>
                        <a:defRPr/>
                      </a:pPr>
                      <a:r>
                        <a:rPr lang="en-US" sz="1600" dirty="0">
                          <a:solidFill>
                            <a:schemeClr val="accent6">
                              <a:lumMod val="75000"/>
                            </a:schemeClr>
                          </a:solidFill>
                        </a:rPr>
                        <a:t>PHINOPRONT</a:t>
                      </a:r>
                      <a:r>
                        <a:rPr lang="en-US" sz="1600" dirty="0"/>
                        <a:t>   </a:t>
                      </a:r>
                      <a:r>
                        <a:rPr lang="en-US" dirty="0"/>
                        <a:t>PANTOPON</a:t>
                      </a:r>
                    </a:p>
                    <a:p>
                      <a:r>
                        <a:rPr lang="en-US" dirty="0"/>
                        <a:t>INTRON               CODIPRONT</a:t>
                      </a:r>
                    </a:p>
                    <a:p>
                      <a:r>
                        <a:rPr lang="en-US" dirty="0"/>
                        <a:t>PHAROFRUIT      PHENADONE</a:t>
                      </a:r>
                    </a:p>
                    <a:p>
                      <a:endParaRPr lang="en-US" dirty="0"/>
                    </a:p>
                  </a:txBody>
                  <a:tcPr/>
                </a:tc>
                <a:extLst>
                  <a:ext uri="{0D108BD9-81ED-4DB2-BD59-A6C34878D82A}">
                    <a16:rowId xmlns:a16="http://schemas.microsoft.com/office/drawing/2014/main" val="2729449385"/>
                  </a:ext>
                </a:extLst>
              </a:tr>
            </a:tbl>
          </a:graphicData>
        </a:graphic>
      </p:graphicFrame>
      <p:pic>
        <p:nvPicPr>
          <p:cNvPr id="5" name="Picture 4">
            <a:extLst>
              <a:ext uri="{FF2B5EF4-FFF2-40B4-BE49-F238E27FC236}">
                <a16:creationId xmlns:a16="http://schemas.microsoft.com/office/drawing/2014/main" id="{049FF181-4B01-4119-AFC1-7F6361A2A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734" y="2654169"/>
            <a:ext cx="3144802" cy="625182"/>
          </a:xfrm>
          <a:prstGeom prst="rect">
            <a:avLst/>
          </a:prstGeom>
        </p:spPr>
      </p:pic>
      <p:pic>
        <p:nvPicPr>
          <p:cNvPr id="7" name="Picture 6">
            <a:extLst>
              <a:ext uri="{FF2B5EF4-FFF2-40B4-BE49-F238E27FC236}">
                <a16:creationId xmlns:a16="http://schemas.microsoft.com/office/drawing/2014/main" id="{980421ED-F48E-429B-A33D-F1175893B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506" y="3467057"/>
            <a:ext cx="2318657" cy="670237"/>
          </a:xfrm>
          <a:prstGeom prst="rect">
            <a:avLst/>
          </a:prstGeom>
        </p:spPr>
      </p:pic>
      <p:pic>
        <p:nvPicPr>
          <p:cNvPr id="9" name="Picture 8">
            <a:extLst>
              <a:ext uri="{FF2B5EF4-FFF2-40B4-BE49-F238E27FC236}">
                <a16:creationId xmlns:a16="http://schemas.microsoft.com/office/drawing/2014/main" id="{C098EB77-C936-49F1-9891-A08B4C82F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028" y="4464242"/>
            <a:ext cx="3370123" cy="1043651"/>
          </a:xfrm>
          <a:prstGeom prst="rect">
            <a:avLst/>
          </a:prstGeom>
        </p:spPr>
      </p:pic>
    </p:spTree>
    <p:extLst>
      <p:ext uri="{BB962C8B-B14F-4D97-AF65-F5344CB8AC3E}">
        <p14:creationId xmlns:p14="http://schemas.microsoft.com/office/powerpoint/2010/main" val="1502655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nSpc>
                <a:spcPct val="101237"/>
              </a:lnSpc>
              <a:spcAft>
                <a:spcPts val="500"/>
              </a:spcAft>
            </a:pPr>
            <a:r>
              <a:rPr lang="en-US" sz="3200" b="1" kern="2" dirty="0">
                <a:solidFill>
                  <a:srgbClr val="00CEFF">
                    <a:alpha val="100000"/>
                  </a:srgbClr>
                </a:solidFill>
                <a:latin typeface="Cabin"/>
              </a:rPr>
              <a:t>Agenda</a:t>
            </a:r>
          </a:p>
        </p:txBody>
      </p:sp>
      <p:grpSp>
        <p:nvGrpSpPr>
          <p:cNvPr id="111" name="Group 111"/>
          <p:cNvGrpSpPr/>
          <p:nvPr/>
        </p:nvGrpSpPr>
        <p:grpSpPr>
          <a:xfrm>
            <a:off x="3280136"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60137"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49479"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702146"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81181"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440071"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64598"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7402"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409097"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808256"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79724"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67903"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232678"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423492"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171"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810660"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57801"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52984"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8476"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2015999"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88607"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3693"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52984"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91629"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784163" y="4588259"/>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35475"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609"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1941" y="3465139"/>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838328"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71585"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67281" y="3506030"/>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85808" y="4589861"/>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508775"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90976"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930965"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99206"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641011"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85242"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838152"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421703"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929542"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78778"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945277"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241843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121" name="Text Box 121"/>
          <p:cNvSpPr txBox="1">
            <a:spLocks noChangeArrowheads="1"/>
          </p:cNvSpPr>
          <p:nvPr/>
        </p:nvSpPr>
        <p:spPr bwMode="auto">
          <a:xfrm>
            <a:off x="410299" y="422758"/>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dirty="0">
                <a:solidFill>
                  <a:srgbClr val="00CEFF">
                    <a:alpha val="100000"/>
                  </a:srgbClr>
                </a:solidFill>
                <a:latin typeface="Cabin"/>
              </a:rPr>
              <a:t>Supervising Staff</a:t>
            </a:r>
          </a:p>
        </p:txBody>
      </p:sp>
      <p:sp>
        <p:nvSpPr>
          <p:cNvPr id="122" name="Freeform 122"/>
          <p:cNvSpPr>
            <a:spLocks noChangeArrowheads="1"/>
          </p:cNvSpPr>
          <p:nvPr/>
        </p:nvSpPr>
        <p:spPr bwMode="auto">
          <a:xfrm>
            <a:off x="6283876" y="4167770"/>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3">
              <a:alphaModFix/>
            </a:blip>
            <a:stretch>
              <a:fillRect/>
            </a:stretch>
          </a:blipFill>
          <a:ln w="6363"/>
        </p:spPr>
      </p:sp>
      <p:sp>
        <p:nvSpPr>
          <p:cNvPr id="3" name="Freeform 134">
            <a:extLst>
              <a:ext uri="{FF2B5EF4-FFF2-40B4-BE49-F238E27FC236}">
                <a16:creationId xmlns:a16="http://schemas.microsoft.com/office/drawing/2014/main" id="{B9F7703D-65EB-4751-AEBA-5D1957885A06}"/>
              </a:ext>
            </a:extLst>
          </p:cNvPr>
          <p:cNvSpPr>
            <a:spLocks noChangeArrowheads="1"/>
          </p:cNvSpPr>
          <p:nvPr/>
        </p:nvSpPr>
        <p:spPr bwMode="auto">
          <a:xfrm>
            <a:off x="2324876" y="4167771"/>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4">
              <a:alphaModFix/>
            </a:blip>
            <a:stretch>
              <a:fillRect/>
            </a:stretch>
          </a:blipFill>
          <a:ln w="6363"/>
        </p:spPr>
      </p:sp>
      <p:sp>
        <p:nvSpPr>
          <p:cNvPr id="2" name="Speech Bubble: Rectangle with Corners Rounded 1">
            <a:extLst>
              <a:ext uri="{FF2B5EF4-FFF2-40B4-BE49-F238E27FC236}">
                <a16:creationId xmlns:a16="http://schemas.microsoft.com/office/drawing/2014/main" id="{DCB0099B-E647-452B-BB69-53CDB6A1558A}"/>
              </a:ext>
            </a:extLst>
          </p:cNvPr>
          <p:cNvSpPr/>
          <p:nvPr/>
        </p:nvSpPr>
        <p:spPr>
          <a:xfrm>
            <a:off x="2049108" y="3404504"/>
            <a:ext cx="2604636" cy="612648"/>
          </a:xfrm>
          <a:prstGeom prst="wedgeRoundRect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Dr: Ahmed Salah</a:t>
            </a:r>
          </a:p>
        </p:txBody>
      </p:sp>
      <p:sp>
        <p:nvSpPr>
          <p:cNvPr id="12" name="Speech Bubble: Rectangle with Corners Rounded 11">
            <a:extLst>
              <a:ext uri="{FF2B5EF4-FFF2-40B4-BE49-F238E27FC236}">
                <a16:creationId xmlns:a16="http://schemas.microsoft.com/office/drawing/2014/main" id="{A91A94A3-829D-47FA-8979-BC581D5D0148}"/>
              </a:ext>
            </a:extLst>
          </p:cNvPr>
          <p:cNvSpPr/>
          <p:nvPr/>
        </p:nvSpPr>
        <p:spPr>
          <a:xfrm>
            <a:off x="5978880" y="3404504"/>
            <a:ext cx="2604636" cy="612648"/>
          </a:xfrm>
          <a:prstGeom prst="wedgeRoundRect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AI: </a:t>
            </a:r>
            <a:r>
              <a:rPr lang="en-US" sz="2400" err="1">
                <a:cs typeface="Calibri"/>
              </a:rPr>
              <a:t>Ghada</a:t>
            </a:r>
            <a:r>
              <a:rPr lang="en-US" sz="2400">
                <a:cs typeface="Calibri"/>
              </a:rPr>
              <a:t> Hamed</a:t>
            </a:r>
          </a:p>
        </p:txBody>
      </p:sp>
      <p:sp>
        <p:nvSpPr>
          <p:cNvPr id="7" name="Freeform 134">
            <a:extLst>
              <a:ext uri="{FF2B5EF4-FFF2-40B4-BE49-F238E27FC236}">
                <a16:creationId xmlns:a16="http://schemas.microsoft.com/office/drawing/2014/main" id="{EBC2499E-F63A-456E-8ACA-99FF2D3D728B}"/>
              </a:ext>
            </a:extLst>
          </p:cNvPr>
          <p:cNvSpPr>
            <a:spLocks noChangeArrowheads="1"/>
          </p:cNvSpPr>
          <p:nvPr/>
        </p:nvSpPr>
        <p:spPr bwMode="auto">
          <a:xfrm>
            <a:off x="4653744" y="2015693"/>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4">
              <a:alphaModFix/>
            </a:blip>
            <a:stretch>
              <a:fillRect/>
            </a:stretch>
          </a:blipFill>
          <a:ln w="6363"/>
        </p:spPr>
      </p:sp>
      <p:sp>
        <p:nvSpPr>
          <p:cNvPr id="8" name="Speech Bubble: Rectangle with Corners Rounded 7">
            <a:extLst>
              <a:ext uri="{FF2B5EF4-FFF2-40B4-BE49-F238E27FC236}">
                <a16:creationId xmlns:a16="http://schemas.microsoft.com/office/drawing/2014/main" id="{D80A17D8-1CEA-4C71-A9D0-C213BFFDC1A9}"/>
              </a:ext>
            </a:extLst>
          </p:cNvPr>
          <p:cNvSpPr/>
          <p:nvPr/>
        </p:nvSpPr>
        <p:spPr>
          <a:xfrm>
            <a:off x="4381371" y="1260137"/>
            <a:ext cx="3309385" cy="612648"/>
          </a:xfrm>
          <a:prstGeom prst="wedgeRoundRect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Prof: Mohamed </a:t>
            </a:r>
            <a:r>
              <a:rPr lang="en-US" sz="2400" err="1">
                <a:cs typeface="Calibri"/>
              </a:rPr>
              <a:t>Roshdy</a:t>
            </a:r>
            <a:endParaRPr lang="en-US" sz="2400">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F4103-D2AF-4012-A30A-7CE013CEA23E}"/>
              </a:ext>
            </a:extLst>
          </p:cNvPr>
          <p:cNvSpPr txBox="1"/>
          <p:nvPr/>
        </p:nvSpPr>
        <p:spPr>
          <a:xfrm>
            <a:off x="424865" y="553959"/>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1237"/>
              </a:lnSpc>
              <a:spcAft>
                <a:spcPts val="500"/>
              </a:spcAft>
            </a:pPr>
            <a:r>
              <a:rPr lang="en-US" sz="3200" b="1" kern="2" dirty="0">
                <a:solidFill>
                  <a:srgbClr val="00CEFF">
                    <a:alpha val="100000"/>
                  </a:srgbClr>
                </a:solidFill>
                <a:latin typeface="Cabin"/>
              </a:rPr>
              <a:t>Datasets</a:t>
            </a:r>
          </a:p>
        </p:txBody>
      </p:sp>
      <p:sp>
        <p:nvSpPr>
          <p:cNvPr id="3" name="TextBox 2">
            <a:extLst>
              <a:ext uri="{FF2B5EF4-FFF2-40B4-BE49-F238E27FC236}">
                <a16:creationId xmlns:a16="http://schemas.microsoft.com/office/drawing/2014/main" id="{5FDC5F9E-9009-4072-9694-BA0D77E6B2EF}"/>
              </a:ext>
            </a:extLst>
          </p:cNvPr>
          <p:cNvSpPr txBox="1"/>
          <p:nvPr/>
        </p:nvSpPr>
        <p:spPr>
          <a:xfrm>
            <a:off x="1050010" y="1231640"/>
            <a:ext cx="779847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US" sz="2800" dirty="0"/>
              <a:t>IAM</a:t>
            </a:r>
            <a:endParaRPr lang="en-US" sz="2800" dirty="0">
              <a:cs typeface="Calibri"/>
            </a:endParaRPr>
          </a:p>
          <a:p>
            <a:pPr lvl="1"/>
            <a:r>
              <a:rPr lang="en-US" sz="2400" dirty="0">
                <a:ea typeface="+mn-lt"/>
                <a:cs typeface="+mn-lt"/>
              </a:rPr>
              <a:t>The IAM Handwriting Database is structured as follows: </a:t>
            </a:r>
            <a:endParaRPr lang="en-US" sz="2400" dirty="0">
              <a:cs typeface="Calibri"/>
            </a:endParaRPr>
          </a:p>
          <a:p>
            <a:pPr lvl="2"/>
            <a:r>
              <a:rPr lang="en-US" sz="2400" dirty="0">
                <a:ea typeface="+mn-lt"/>
                <a:cs typeface="+mn-lt"/>
              </a:rPr>
              <a:t>657 writers contributed samples of their handwriting</a:t>
            </a:r>
            <a:endParaRPr lang="en-US" sz="2400" dirty="0">
              <a:cs typeface="Calibri"/>
            </a:endParaRPr>
          </a:p>
          <a:p>
            <a:pPr lvl="2"/>
            <a:r>
              <a:rPr lang="en-US" sz="2400" dirty="0">
                <a:ea typeface="+mn-lt"/>
                <a:cs typeface="+mn-lt"/>
              </a:rPr>
              <a:t>1'539 pages of scanned text</a:t>
            </a:r>
            <a:endParaRPr lang="en-US" sz="2400" dirty="0">
              <a:cs typeface="Calibri"/>
            </a:endParaRPr>
          </a:p>
          <a:p>
            <a:pPr lvl="2"/>
            <a:r>
              <a:rPr lang="en-US" sz="2400" dirty="0">
                <a:ea typeface="+mn-lt"/>
                <a:cs typeface="+mn-lt"/>
              </a:rPr>
              <a:t>5'685 isolated and labeled sentences</a:t>
            </a:r>
            <a:endParaRPr lang="en-US" sz="2400" dirty="0">
              <a:cs typeface="Calibri"/>
            </a:endParaRPr>
          </a:p>
          <a:p>
            <a:pPr lvl="2"/>
            <a:r>
              <a:rPr lang="en-US" sz="2400" dirty="0">
                <a:ea typeface="+mn-lt"/>
                <a:cs typeface="+mn-lt"/>
              </a:rPr>
              <a:t>13'353 isolated and labeled text lines</a:t>
            </a:r>
            <a:endParaRPr lang="en-US" sz="2400" dirty="0">
              <a:cs typeface="Calibri"/>
            </a:endParaRPr>
          </a:p>
          <a:p>
            <a:pPr lvl="2"/>
            <a:r>
              <a:rPr lang="en-US" sz="2400" dirty="0">
                <a:ea typeface="+mn-lt"/>
                <a:cs typeface="+mn-lt"/>
              </a:rPr>
              <a:t>115'320 isolated and labeled words</a:t>
            </a:r>
            <a:endParaRPr lang="en-US" sz="2400" dirty="0">
              <a:cs typeface="Calibri"/>
            </a:endParaRPr>
          </a:p>
          <a:p>
            <a:endParaRPr lang="en-US" sz="1000" dirty="0">
              <a:cs typeface="Calibri"/>
            </a:endParaRPr>
          </a:p>
        </p:txBody>
      </p:sp>
      <p:pic>
        <p:nvPicPr>
          <p:cNvPr id="4" name="Picture 4">
            <a:extLst>
              <a:ext uri="{FF2B5EF4-FFF2-40B4-BE49-F238E27FC236}">
                <a16:creationId xmlns:a16="http://schemas.microsoft.com/office/drawing/2014/main" id="{4717B5B5-D0A5-40D3-814E-3CB2DBE713A6}"/>
              </a:ext>
            </a:extLst>
          </p:cNvPr>
          <p:cNvPicPr>
            <a:picLocks noChangeAspect="1"/>
          </p:cNvPicPr>
          <p:nvPr/>
        </p:nvPicPr>
        <p:blipFill>
          <a:blip r:embed="rId2"/>
          <a:stretch>
            <a:fillRect/>
          </a:stretch>
        </p:blipFill>
        <p:spPr>
          <a:xfrm>
            <a:off x="1484694" y="4639221"/>
            <a:ext cx="6821077" cy="321110"/>
          </a:xfrm>
          <a:prstGeom prst="rect">
            <a:avLst/>
          </a:prstGeom>
        </p:spPr>
      </p:pic>
      <p:sp>
        <p:nvSpPr>
          <p:cNvPr id="6" name="TextBox 5">
            <a:extLst>
              <a:ext uri="{FF2B5EF4-FFF2-40B4-BE49-F238E27FC236}">
                <a16:creationId xmlns:a16="http://schemas.microsoft.com/office/drawing/2014/main" id="{6751A54C-A5F3-4054-9FB0-342992530DE1}"/>
              </a:ext>
            </a:extLst>
          </p:cNvPr>
          <p:cNvSpPr txBox="1"/>
          <p:nvPr/>
        </p:nvSpPr>
        <p:spPr>
          <a:xfrm>
            <a:off x="3486472" y="498220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  Sample  of IAM text line.</a:t>
            </a:r>
            <a:endParaRPr lang="en-US"/>
          </a:p>
        </p:txBody>
      </p:sp>
    </p:spTree>
    <p:extLst>
      <p:ext uri="{BB962C8B-B14F-4D97-AF65-F5344CB8AC3E}">
        <p14:creationId xmlns:p14="http://schemas.microsoft.com/office/powerpoint/2010/main" val="316224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A3AE44-C554-45BE-BB9F-36F58041843B}"/>
              </a:ext>
            </a:extLst>
          </p:cNvPr>
          <p:cNvSpPr txBox="1"/>
          <p:nvPr/>
        </p:nvSpPr>
        <p:spPr>
          <a:xfrm>
            <a:off x="442789" y="522964"/>
            <a:ext cx="319523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kern="2" dirty="0">
                <a:solidFill>
                  <a:srgbClr val="00CEFF">
                    <a:alpha val="100000"/>
                  </a:srgbClr>
                </a:solidFill>
                <a:latin typeface="Cabin"/>
              </a:rPr>
              <a:t>Datasets (Cont.)</a:t>
            </a:r>
          </a:p>
          <a:p>
            <a:r>
              <a:rPr lang="en-US" dirty="0">
                <a:cs typeface="Calibri"/>
              </a:rPr>
              <a:t>​</a:t>
            </a:r>
          </a:p>
        </p:txBody>
      </p:sp>
      <p:sp>
        <p:nvSpPr>
          <p:cNvPr id="5" name="TextBox 4">
            <a:extLst>
              <a:ext uri="{FF2B5EF4-FFF2-40B4-BE49-F238E27FC236}">
                <a16:creationId xmlns:a16="http://schemas.microsoft.com/office/drawing/2014/main" id="{56921EE2-309F-430B-ADD8-09B98867BD1D}"/>
              </a:ext>
            </a:extLst>
          </p:cNvPr>
          <p:cNvSpPr txBox="1"/>
          <p:nvPr/>
        </p:nvSpPr>
        <p:spPr>
          <a:xfrm>
            <a:off x="442789" y="1072354"/>
            <a:ext cx="909091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latin typeface="Times New Roman"/>
                <a:cs typeface="Times New Roman"/>
              </a:rPr>
              <a:t>Medical Forms</a:t>
            </a:r>
          </a:p>
          <a:p>
            <a:pPr marL="800100" lvl="1" indent="-342900">
              <a:buFont typeface="Arial" panose="020B0604020202020204" pitchFamily="34" charset="0"/>
              <a:buChar char="•"/>
            </a:pPr>
            <a:r>
              <a:rPr lang="en-US" sz="2400" dirty="0">
                <a:ea typeface="+mn-lt"/>
                <a:cs typeface="+mn-lt"/>
              </a:rPr>
              <a:t>We collect around 500 prescription and cropped medicines from prescriptions we obtained around 800 medicine then we label the medicines</a:t>
            </a:r>
            <a:r>
              <a:rPr lang="en-US" sz="2000" dirty="0">
                <a:ea typeface="+mn-lt"/>
                <a:cs typeface="+mn-lt"/>
              </a:rPr>
              <a:t> </a:t>
            </a:r>
          </a:p>
          <a:p>
            <a:pPr marL="800100" lvl="1" indent="-342900">
              <a:buFont typeface="Arial" panose="020B0604020202020204" pitchFamily="34" charset="0"/>
              <a:buChar char="•"/>
            </a:pPr>
            <a:r>
              <a:rPr lang="en-US" sz="2400" dirty="0">
                <a:latin typeface="Times New Roman"/>
                <a:ea typeface="+mn-lt"/>
                <a:cs typeface="+mn-lt"/>
              </a:rPr>
              <a:t>Our dataset has degraded levels of hardness i.e.:</a:t>
            </a:r>
          </a:p>
          <a:p>
            <a:pPr marL="1257300" lvl="2" indent="-342900">
              <a:buFont typeface="Arial" panose="020B0604020202020204" pitchFamily="34" charset="0"/>
              <a:buChar char="•"/>
            </a:pPr>
            <a:r>
              <a:rPr lang="en-US" sz="2400" dirty="0">
                <a:latin typeface="Times New Roman"/>
                <a:ea typeface="+mn-lt"/>
                <a:cs typeface="+mn-lt"/>
              </a:rPr>
              <a:t>Hard:                                </a:t>
            </a:r>
          </a:p>
          <a:p>
            <a:pPr marL="4000500" lvl="8" indent="-342900">
              <a:buFont typeface="Arial" panose="020B0604020202020204" pitchFamily="34" charset="0"/>
              <a:buChar char="•"/>
            </a:pPr>
            <a:r>
              <a:rPr lang="en-US" sz="2400" dirty="0">
                <a:latin typeface="Times New Roman"/>
                <a:cs typeface="Times New Roman"/>
              </a:rPr>
              <a:t>Easy:</a:t>
            </a:r>
          </a:p>
          <a:p>
            <a:pPr lvl="1"/>
            <a:endParaRPr lang="en-US" dirty="0">
              <a:latin typeface="Calibri"/>
              <a:cs typeface="Calibri"/>
            </a:endParaRPr>
          </a:p>
          <a:p>
            <a:pPr lvl="1"/>
            <a:endParaRPr lang="en-US" dirty="0">
              <a:latin typeface="Calibri"/>
              <a:cs typeface="Calibri"/>
            </a:endParaRPr>
          </a:p>
          <a:p>
            <a:pPr marL="1257300" lvl="2" indent="-342900">
              <a:buFont typeface="Arial" panose="020B0604020202020204" pitchFamily="34" charset="0"/>
              <a:buChar char="•"/>
            </a:pPr>
            <a:r>
              <a:rPr lang="en-US" sz="2400" dirty="0">
                <a:latin typeface="Times New Roman"/>
                <a:cs typeface="Times New Roman"/>
              </a:rPr>
              <a:t>Medium:</a:t>
            </a:r>
          </a:p>
          <a:p>
            <a:endParaRPr lang="en-US" sz="2400" dirty="0">
              <a:latin typeface="Times New Roman"/>
              <a:cs typeface="Times New Roman"/>
            </a:endParaRPr>
          </a:p>
          <a:p>
            <a:endParaRPr lang="en-US" sz="2400" dirty="0">
              <a:latin typeface="Times New Roman"/>
              <a:cs typeface="Times New Roman"/>
            </a:endParaRPr>
          </a:p>
        </p:txBody>
      </p:sp>
      <p:sp>
        <p:nvSpPr>
          <p:cNvPr id="10" name="TextBox 9">
            <a:extLst>
              <a:ext uri="{FF2B5EF4-FFF2-40B4-BE49-F238E27FC236}">
                <a16:creationId xmlns:a16="http://schemas.microsoft.com/office/drawing/2014/main" id="{570474D0-0722-4EC9-8091-B2A71661A20F}"/>
              </a:ext>
            </a:extLst>
          </p:cNvPr>
          <p:cNvSpPr txBox="1"/>
          <p:nvPr/>
        </p:nvSpPr>
        <p:spPr>
          <a:xfrm>
            <a:off x="8453268" y="5201793"/>
            <a:ext cx="1661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Sample medical forms</a:t>
            </a:r>
            <a:endParaRPr lang="en-US" sz="1200">
              <a:cs typeface="Calibri"/>
            </a:endParaRPr>
          </a:p>
        </p:txBody>
      </p:sp>
      <p:sp>
        <p:nvSpPr>
          <p:cNvPr id="11" name="TextBox 10">
            <a:extLst>
              <a:ext uri="{FF2B5EF4-FFF2-40B4-BE49-F238E27FC236}">
                <a16:creationId xmlns:a16="http://schemas.microsoft.com/office/drawing/2014/main" id="{109401C8-C50D-4B0C-94AA-A07FA1A7709E}"/>
              </a:ext>
            </a:extLst>
          </p:cNvPr>
          <p:cNvSpPr txBox="1"/>
          <p:nvPr/>
        </p:nvSpPr>
        <p:spPr>
          <a:xfrm>
            <a:off x="2266423" y="3889522"/>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Sample of medication</a:t>
            </a:r>
            <a:endParaRPr lang="en-US" sz="1200">
              <a:cs typeface="Calibri"/>
            </a:endParaRPr>
          </a:p>
        </p:txBody>
      </p:sp>
      <p:pic>
        <p:nvPicPr>
          <p:cNvPr id="12" name="Picture 12" descr="A close up of text on a white background&#10;&#10;Description generated with high confidence">
            <a:extLst>
              <a:ext uri="{FF2B5EF4-FFF2-40B4-BE49-F238E27FC236}">
                <a16:creationId xmlns:a16="http://schemas.microsoft.com/office/drawing/2014/main" id="{84A596F5-084F-40F2-827A-9565627B52F6}"/>
              </a:ext>
            </a:extLst>
          </p:cNvPr>
          <p:cNvPicPr>
            <a:picLocks noChangeAspect="1"/>
          </p:cNvPicPr>
          <p:nvPr/>
        </p:nvPicPr>
        <p:blipFill>
          <a:blip r:embed="rId2"/>
          <a:stretch>
            <a:fillRect/>
          </a:stretch>
        </p:blipFill>
        <p:spPr>
          <a:xfrm>
            <a:off x="8161586" y="2527300"/>
            <a:ext cx="2028528" cy="2694912"/>
          </a:xfrm>
          <a:prstGeom prst="rect">
            <a:avLst/>
          </a:prstGeom>
        </p:spPr>
      </p:pic>
      <p:pic>
        <p:nvPicPr>
          <p:cNvPr id="14" name="Picture 14" descr="A drawing of a person&#10;&#10;Description generated with high confidence">
            <a:extLst>
              <a:ext uri="{FF2B5EF4-FFF2-40B4-BE49-F238E27FC236}">
                <a16:creationId xmlns:a16="http://schemas.microsoft.com/office/drawing/2014/main" id="{24D1A684-2BC7-4A0D-AEB6-9ADD2B3DEF87}"/>
              </a:ext>
            </a:extLst>
          </p:cNvPr>
          <p:cNvPicPr>
            <a:picLocks noChangeAspect="1"/>
          </p:cNvPicPr>
          <p:nvPr/>
        </p:nvPicPr>
        <p:blipFill>
          <a:blip r:embed="rId3"/>
          <a:stretch>
            <a:fillRect/>
          </a:stretch>
        </p:blipFill>
        <p:spPr>
          <a:xfrm>
            <a:off x="4503557" y="3808174"/>
            <a:ext cx="2002073" cy="841320"/>
          </a:xfrm>
          <a:prstGeom prst="rect">
            <a:avLst/>
          </a:prstGeom>
        </p:spPr>
      </p:pic>
      <p:pic>
        <p:nvPicPr>
          <p:cNvPr id="16" name="Picture 16">
            <a:extLst>
              <a:ext uri="{FF2B5EF4-FFF2-40B4-BE49-F238E27FC236}">
                <a16:creationId xmlns:a16="http://schemas.microsoft.com/office/drawing/2014/main" id="{186AC43E-28C1-4EA6-9F84-03D0B8AD1508}"/>
              </a:ext>
            </a:extLst>
          </p:cNvPr>
          <p:cNvPicPr>
            <a:picLocks noChangeAspect="1"/>
          </p:cNvPicPr>
          <p:nvPr/>
        </p:nvPicPr>
        <p:blipFill>
          <a:blip r:embed="rId4"/>
          <a:stretch>
            <a:fillRect/>
          </a:stretch>
        </p:blipFill>
        <p:spPr>
          <a:xfrm>
            <a:off x="1703565" y="4653807"/>
            <a:ext cx="2414016" cy="709293"/>
          </a:xfrm>
          <a:prstGeom prst="rect">
            <a:avLst/>
          </a:prstGeom>
        </p:spPr>
      </p:pic>
      <p:sp>
        <p:nvSpPr>
          <p:cNvPr id="18" name="TextBox 17">
            <a:extLst>
              <a:ext uri="{FF2B5EF4-FFF2-40B4-BE49-F238E27FC236}">
                <a16:creationId xmlns:a16="http://schemas.microsoft.com/office/drawing/2014/main" id="{5C22A4BF-BE6C-4E65-AFD7-F90426730B27}"/>
              </a:ext>
            </a:extLst>
          </p:cNvPr>
          <p:cNvSpPr txBox="1"/>
          <p:nvPr/>
        </p:nvSpPr>
        <p:spPr>
          <a:xfrm>
            <a:off x="2266422" y="533506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Sample of medication</a:t>
            </a:r>
            <a:r>
              <a:rPr lang="en-US" sz="1200">
                <a:cs typeface="Calibri"/>
              </a:rPr>
              <a:t>​</a:t>
            </a:r>
          </a:p>
        </p:txBody>
      </p:sp>
      <p:pic>
        <p:nvPicPr>
          <p:cNvPr id="9" name="Picture 8">
            <a:extLst>
              <a:ext uri="{FF2B5EF4-FFF2-40B4-BE49-F238E27FC236}">
                <a16:creationId xmlns:a16="http://schemas.microsoft.com/office/drawing/2014/main" id="{39779818-AF3D-4124-9967-958DD4BCC1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6802" y="3419622"/>
            <a:ext cx="2414016" cy="539496"/>
          </a:xfrm>
          <a:prstGeom prst="rect">
            <a:avLst/>
          </a:prstGeom>
        </p:spPr>
      </p:pic>
      <p:sp>
        <p:nvSpPr>
          <p:cNvPr id="13" name="TextBox 12">
            <a:extLst>
              <a:ext uri="{FF2B5EF4-FFF2-40B4-BE49-F238E27FC236}">
                <a16:creationId xmlns:a16="http://schemas.microsoft.com/office/drawing/2014/main" id="{AFCB40E1-CF9F-4EBB-B851-FACF15FCD76F}"/>
              </a:ext>
            </a:extLst>
          </p:cNvPr>
          <p:cNvSpPr txBox="1"/>
          <p:nvPr/>
        </p:nvSpPr>
        <p:spPr>
          <a:xfrm>
            <a:off x="4729737" y="4616306"/>
            <a:ext cx="2203875" cy="276999"/>
          </a:xfrm>
          <a:prstGeom prst="rect">
            <a:avLst/>
          </a:prstGeom>
          <a:noFill/>
        </p:spPr>
        <p:txBody>
          <a:bodyPr wrap="square" rtlCol="0">
            <a:spAutoFit/>
          </a:bodyPr>
          <a:lstStyle/>
          <a:p>
            <a:r>
              <a:rPr lang="en-US" sz="1200" i="1">
                <a:ea typeface="+mn-lt"/>
                <a:cs typeface="+mn-lt"/>
              </a:rPr>
              <a:t>Sample of medication</a:t>
            </a:r>
            <a:endParaRPr lang="en-US" sz="1200">
              <a:cs typeface="Calibri"/>
            </a:endParaRPr>
          </a:p>
        </p:txBody>
      </p:sp>
    </p:spTree>
    <p:extLst>
      <p:ext uri="{BB962C8B-B14F-4D97-AF65-F5344CB8AC3E}">
        <p14:creationId xmlns:p14="http://schemas.microsoft.com/office/powerpoint/2010/main" val="49541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6955B-514D-4D99-A212-47B0D06EB272}"/>
              </a:ext>
            </a:extLst>
          </p:cNvPr>
          <p:cNvSpPr txBox="1"/>
          <p:nvPr/>
        </p:nvSpPr>
        <p:spPr>
          <a:xfrm>
            <a:off x="513301" y="659612"/>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kern="2" dirty="0">
                <a:solidFill>
                  <a:srgbClr val="00CEFF">
                    <a:alpha val="100000"/>
                  </a:srgbClr>
                </a:solidFill>
                <a:latin typeface="Cabin"/>
              </a:rPr>
              <a:t>Database</a:t>
            </a:r>
          </a:p>
        </p:txBody>
      </p:sp>
      <p:sp>
        <p:nvSpPr>
          <p:cNvPr id="3" name="TextBox 2">
            <a:extLst>
              <a:ext uri="{FF2B5EF4-FFF2-40B4-BE49-F238E27FC236}">
                <a16:creationId xmlns:a16="http://schemas.microsoft.com/office/drawing/2014/main" id="{DA4F0674-F2F2-4E1F-B4C1-9C9BAD2D37C0}"/>
              </a:ext>
            </a:extLst>
          </p:cNvPr>
          <p:cNvSpPr txBox="1"/>
          <p:nvPr/>
        </p:nvSpPr>
        <p:spPr>
          <a:xfrm>
            <a:off x="513301" y="1360722"/>
            <a:ext cx="693258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ea typeface="+mn-lt"/>
                <a:cs typeface="+mn-lt"/>
              </a:rPr>
              <a:t>We got a large database from (Zidane pharmacy)</a:t>
            </a:r>
            <a:br>
              <a:rPr lang="en-US" sz="2400" dirty="0">
                <a:ea typeface="+mn-lt"/>
                <a:cs typeface="+mn-lt"/>
              </a:rPr>
            </a:br>
            <a:endParaRPr lang="en-US" sz="2400" dirty="0">
              <a:cs typeface="Calibri"/>
            </a:endParaRPr>
          </a:p>
          <a:p>
            <a:pPr marL="342900" indent="-342900">
              <a:buFont typeface="Arial"/>
              <a:buChar char="•"/>
            </a:pPr>
            <a:r>
              <a:rPr lang="en-US" sz="2400" dirty="0">
                <a:ea typeface="+mn-lt"/>
                <a:cs typeface="+mn-lt"/>
              </a:rPr>
              <a:t>This database contains about 8500 medicine.</a:t>
            </a:r>
            <a:br>
              <a:rPr lang="en-US" sz="2400" dirty="0">
                <a:ea typeface="+mn-lt"/>
                <a:cs typeface="+mn-lt"/>
              </a:rPr>
            </a:br>
            <a:endParaRPr lang="en-US" sz="2400" dirty="0">
              <a:ea typeface="+mn-lt"/>
              <a:cs typeface="+mn-lt"/>
            </a:endParaRPr>
          </a:p>
          <a:p>
            <a:pPr marL="342900" indent="-342900">
              <a:buFont typeface="Arial"/>
              <a:buChar char="•"/>
            </a:pPr>
            <a:r>
              <a:rPr lang="en-US" sz="2400" dirty="0">
                <a:cs typeface="Calibri" panose="020F0502020204030204"/>
              </a:rPr>
              <a:t>It was included (</a:t>
            </a:r>
            <a:r>
              <a:rPr lang="en-US" sz="2400" dirty="0">
                <a:ea typeface="+mn-lt"/>
                <a:cs typeface="+mn-lt"/>
              </a:rPr>
              <a:t>Effective substance , Concentration, Medicine name , Cosmetics).</a:t>
            </a:r>
            <a:br>
              <a:rPr lang="en-US" sz="2400" dirty="0">
                <a:ea typeface="+mn-lt"/>
                <a:cs typeface="+mn-lt"/>
              </a:rPr>
            </a:br>
            <a:endParaRPr lang="en-US" sz="2400" dirty="0">
              <a:cs typeface="Calibri" panose="020F0502020204030204"/>
            </a:endParaRPr>
          </a:p>
          <a:p>
            <a:pPr marL="342900" indent="-342900">
              <a:buFont typeface="Arial"/>
              <a:buChar char="•"/>
            </a:pPr>
            <a:r>
              <a:rPr lang="en-US" sz="2400" dirty="0">
                <a:cs typeface="Calibri" panose="020F0502020204030204"/>
              </a:rPr>
              <a:t>It was used in post-processing phase to extract exact or approximate medicine name.</a:t>
            </a:r>
          </a:p>
        </p:txBody>
      </p:sp>
      <p:pic>
        <p:nvPicPr>
          <p:cNvPr id="6" name="Picture 6">
            <a:extLst>
              <a:ext uri="{FF2B5EF4-FFF2-40B4-BE49-F238E27FC236}">
                <a16:creationId xmlns:a16="http://schemas.microsoft.com/office/drawing/2014/main" id="{D85F6DC5-65F6-478F-B3E8-078B27F7F2DF}"/>
              </a:ext>
            </a:extLst>
          </p:cNvPr>
          <p:cNvPicPr>
            <a:picLocks noChangeAspect="1"/>
          </p:cNvPicPr>
          <p:nvPr/>
        </p:nvPicPr>
        <p:blipFill>
          <a:blip r:embed="rId2"/>
          <a:stretch>
            <a:fillRect/>
          </a:stretch>
        </p:blipFill>
        <p:spPr>
          <a:xfrm>
            <a:off x="7917175" y="3269293"/>
            <a:ext cx="2392201" cy="2391683"/>
          </a:xfrm>
          <a:prstGeom prst="rect">
            <a:avLst/>
          </a:prstGeom>
        </p:spPr>
      </p:pic>
    </p:spTree>
    <p:extLst>
      <p:ext uri="{BB962C8B-B14F-4D97-AF65-F5344CB8AC3E}">
        <p14:creationId xmlns:p14="http://schemas.microsoft.com/office/powerpoint/2010/main" val="2563964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dirty="0">
                <a:solidFill>
                  <a:srgbClr val="00CEFF">
                    <a:alpha val="100000"/>
                  </a:srgbClr>
                </a:solidFill>
                <a:latin typeface="Cabin"/>
              </a:rPr>
              <a:t>Agenda</a:t>
            </a:r>
          </a:p>
        </p:txBody>
      </p:sp>
      <p:grpSp>
        <p:nvGrpSpPr>
          <p:cNvPr id="111" name="Group 111"/>
          <p:cNvGrpSpPr/>
          <p:nvPr/>
        </p:nvGrpSpPr>
        <p:grpSpPr>
          <a:xfrm>
            <a:off x="3369943"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43812"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139286"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791953"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370988"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423746"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854405"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1077"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92772"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898063"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569531"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51578"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216353"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407167"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846"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900467"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41476"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36659"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8283"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2105806"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978414"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7368"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36659"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75304"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854604" y="4583242"/>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19150"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416"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18823" y="3473818"/>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928135"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161392"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5898" y="3545836"/>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655898" y="4583242"/>
            <a:ext cx="9456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endParaRPr lang="en-US" dirty="0"/>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598582"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80783"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914640"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189013"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730818"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775049"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927959"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405378"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913217"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62453"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928952"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331804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221EC-218A-4907-A868-FA26D903C91A}"/>
              </a:ext>
            </a:extLst>
          </p:cNvPr>
          <p:cNvSpPr txBox="1"/>
          <p:nvPr/>
        </p:nvSpPr>
        <p:spPr>
          <a:xfrm>
            <a:off x="249672" y="436339"/>
            <a:ext cx="4041321" cy="584775"/>
          </a:xfrm>
          <a:prstGeom prst="rect">
            <a:avLst/>
          </a:prstGeom>
          <a:noFill/>
        </p:spPr>
        <p:txBody>
          <a:bodyPr wrap="square" rtlCol="0" anchor="t">
            <a:spAutoFit/>
          </a:bodyPr>
          <a:lstStyle/>
          <a:p>
            <a:r>
              <a:rPr lang="en-US" sz="3200" b="1" kern="2" dirty="0">
                <a:solidFill>
                  <a:srgbClr val="00CEFF">
                    <a:alpha val="100000"/>
                  </a:srgbClr>
                </a:solidFill>
                <a:latin typeface="Cabin"/>
              </a:rPr>
              <a:t>Experimental Results</a:t>
            </a:r>
          </a:p>
        </p:txBody>
      </p:sp>
      <p:graphicFrame>
        <p:nvGraphicFramePr>
          <p:cNvPr id="4" name="Table 2">
            <a:extLst>
              <a:ext uri="{FF2B5EF4-FFF2-40B4-BE49-F238E27FC236}">
                <a16:creationId xmlns:a16="http://schemas.microsoft.com/office/drawing/2014/main" id="{2E3C7881-D122-40E2-8163-70DA49B7E895}"/>
              </a:ext>
            </a:extLst>
          </p:cNvPr>
          <p:cNvGraphicFramePr>
            <a:graphicFrameLocks noGrp="1"/>
          </p:cNvGraphicFramePr>
          <p:nvPr>
            <p:extLst>
              <p:ext uri="{D42A27DB-BD31-4B8C-83A1-F6EECF244321}">
                <p14:modId xmlns:p14="http://schemas.microsoft.com/office/powerpoint/2010/main" val="3212548730"/>
              </p:ext>
            </p:extLst>
          </p:nvPr>
        </p:nvGraphicFramePr>
        <p:xfrm>
          <a:off x="249672" y="1231509"/>
          <a:ext cx="9636170" cy="1548915"/>
        </p:xfrm>
        <a:graphic>
          <a:graphicData uri="http://schemas.openxmlformats.org/drawingml/2006/table">
            <a:tbl>
              <a:tblPr firstRow="1" bandRow="1">
                <a:tableStyleId>{21E4AEA4-8DFA-4A89-87EB-49C32662AFE0}</a:tableStyleId>
              </a:tblPr>
              <a:tblGrid>
                <a:gridCol w="1103313">
                  <a:extLst>
                    <a:ext uri="{9D8B030D-6E8A-4147-A177-3AD203B41FA5}">
                      <a16:colId xmlns:a16="http://schemas.microsoft.com/office/drawing/2014/main" val="2660207951"/>
                    </a:ext>
                  </a:extLst>
                </a:gridCol>
                <a:gridCol w="1218979">
                  <a:extLst>
                    <a:ext uri="{9D8B030D-6E8A-4147-A177-3AD203B41FA5}">
                      <a16:colId xmlns:a16="http://schemas.microsoft.com/office/drawing/2014/main" val="2462433115"/>
                    </a:ext>
                  </a:extLst>
                </a:gridCol>
                <a:gridCol w="1432486">
                  <a:extLst>
                    <a:ext uri="{9D8B030D-6E8A-4147-A177-3AD203B41FA5}">
                      <a16:colId xmlns:a16="http://schemas.microsoft.com/office/drawing/2014/main" val="37041169"/>
                    </a:ext>
                  </a:extLst>
                </a:gridCol>
                <a:gridCol w="1005473">
                  <a:extLst>
                    <a:ext uri="{9D8B030D-6E8A-4147-A177-3AD203B41FA5}">
                      <a16:colId xmlns:a16="http://schemas.microsoft.com/office/drawing/2014/main" val="3478895980"/>
                    </a:ext>
                  </a:extLst>
                </a:gridCol>
                <a:gridCol w="1218979">
                  <a:extLst>
                    <a:ext uri="{9D8B030D-6E8A-4147-A177-3AD203B41FA5}">
                      <a16:colId xmlns:a16="http://schemas.microsoft.com/office/drawing/2014/main" val="1434061348"/>
                    </a:ext>
                  </a:extLst>
                </a:gridCol>
                <a:gridCol w="1244348">
                  <a:extLst>
                    <a:ext uri="{9D8B030D-6E8A-4147-A177-3AD203B41FA5}">
                      <a16:colId xmlns:a16="http://schemas.microsoft.com/office/drawing/2014/main" val="31563240"/>
                    </a:ext>
                  </a:extLst>
                </a:gridCol>
                <a:gridCol w="1203374">
                  <a:extLst>
                    <a:ext uri="{9D8B030D-6E8A-4147-A177-3AD203B41FA5}">
                      <a16:colId xmlns:a16="http://schemas.microsoft.com/office/drawing/2014/main" val="2422923577"/>
                    </a:ext>
                  </a:extLst>
                </a:gridCol>
                <a:gridCol w="1209218">
                  <a:extLst>
                    <a:ext uri="{9D8B030D-6E8A-4147-A177-3AD203B41FA5}">
                      <a16:colId xmlns:a16="http://schemas.microsoft.com/office/drawing/2014/main" val="4276374430"/>
                    </a:ext>
                  </a:extLst>
                </a:gridCol>
              </a:tblGrid>
              <a:tr h="477324">
                <a:tc>
                  <a:txBody>
                    <a:bodyPr/>
                    <a:lstStyle/>
                    <a:p>
                      <a:pPr algn="ctr"/>
                      <a:r>
                        <a:rPr lang="en-US" dirty="0"/>
                        <a:t>Dataset</a:t>
                      </a:r>
                    </a:p>
                  </a:txBody>
                  <a:tcPr/>
                </a:tc>
                <a:tc>
                  <a:txBody>
                    <a:bodyPr/>
                    <a:lstStyle/>
                    <a:p>
                      <a:pPr algn="ctr"/>
                      <a:r>
                        <a:rPr lang="en-US" dirty="0"/>
                        <a:t>Training Data</a:t>
                      </a:r>
                    </a:p>
                  </a:txBody>
                  <a:tcPr/>
                </a:tc>
                <a:tc>
                  <a:txBody>
                    <a:bodyPr/>
                    <a:lstStyle/>
                    <a:p>
                      <a:pPr algn="ctr"/>
                      <a:r>
                        <a:rPr lang="en-US" dirty="0"/>
                        <a:t>Testing Data</a:t>
                      </a:r>
                    </a:p>
                  </a:txBody>
                  <a:tcPr/>
                </a:tc>
                <a:tc>
                  <a:txBody>
                    <a:bodyPr/>
                    <a:lstStyle/>
                    <a:p>
                      <a:pPr algn="ctr"/>
                      <a:r>
                        <a:rPr lang="en-US" dirty="0"/>
                        <a:t>Number of epochs</a:t>
                      </a:r>
                    </a:p>
                  </a:txBody>
                  <a:tcPr/>
                </a:tc>
                <a:tc>
                  <a:txBody>
                    <a:bodyPr/>
                    <a:lstStyle/>
                    <a:p>
                      <a:pPr algn="ctr"/>
                      <a:r>
                        <a:rPr lang="en-US" dirty="0"/>
                        <a:t>Learning</a:t>
                      </a:r>
                    </a:p>
                    <a:p>
                      <a:pPr algn="ctr"/>
                      <a:r>
                        <a:rPr lang="en-US" dirty="0"/>
                        <a:t>rate</a:t>
                      </a:r>
                    </a:p>
                  </a:txBody>
                  <a:tcPr/>
                </a:tc>
                <a:tc>
                  <a:txBody>
                    <a:bodyPr/>
                    <a:lstStyle/>
                    <a:p>
                      <a:pPr algn="ctr"/>
                      <a:r>
                        <a:rPr lang="en-US" dirty="0"/>
                        <a:t>Batch size</a:t>
                      </a:r>
                    </a:p>
                  </a:txBody>
                  <a:tcPr/>
                </a:tc>
                <a:tc>
                  <a:txBody>
                    <a:bodyPr/>
                    <a:lstStyle/>
                    <a:p>
                      <a:pPr algn="ctr"/>
                      <a:r>
                        <a:rPr lang="en-US" dirty="0"/>
                        <a:t>Accuracy</a:t>
                      </a:r>
                    </a:p>
                  </a:txBody>
                  <a:tcPr/>
                </a:tc>
                <a:tc>
                  <a:txBody>
                    <a:bodyPr/>
                    <a:lstStyle/>
                    <a:p>
                      <a:pPr algn="ctr"/>
                      <a:r>
                        <a:rPr lang="en-US" dirty="0"/>
                        <a:t>Post-Processing</a:t>
                      </a:r>
                    </a:p>
                  </a:txBody>
                  <a:tcPr/>
                </a:tc>
                <a:extLst>
                  <a:ext uri="{0D108BD9-81ED-4DB2-BD59-A6C34878D82A}">
                    <a16:rowId xmlns:a16="http://schemas.microsoft.com/office/drawing/2014/main" val="400316065"/>
                  </a:ext>
                </a:extLst>
              </a:tr>
              <a:tr h="305488">
                <a:tc>
                  <a:txBody>
                    <a:bodyPr/>
                    <a:lstStyle/>
                    <a:p>
                      <a:pPr algn="ctr"/>
                      <a:r>
                        <a:rPr lang="en-US" dirty="0"/>
                        <a:t>IAM</a:t>
                      </a:r>
                    </a:p>
                  </a:txBody>
                  <a:tcPr/>
                </a:tc>
                <a:tc>
                  <a:txBody>
                    <a:bodyPr/>
                    <a:lstStyle/>
                    <a:p>
                      <a:pPr algn="ctr"/>
                      <a:r>
                        <a:rPr lang="en-US" dirty="0"/>
                        <a:t>9000</a:t>
                      </a:r>
                    </a:p>
                  </a:txBody>
                  <a:tcPr/>
                </a:tc>
                <a:tc>
                  <a:txBody>
                    <a:bodyPr/>
                    <a:lstStyle/>
                    <a:p>
                      <a:pPr algn="ctr"/>
                      <a:r>
                        <a:rPr lang="en-US" dirty="0"/>
                        <a:t>4000</a:t>
                      </a:r>
                    </a:p>
                  </a:txBody>
                  <a:tcPr/>
                </a:tc>
                <a:tc>
                  <a:txBody>
                    <a:bodyPr/>
                    <a:lstStyle/>
                    <a:p>
                      <a:pPr algn="ctr"/>
                      <a:r>
                        <a:rPr lang="en-US" dirty="0"/>
                        <a:t>29</a:t>
                      </a:r>
                    </a:p>
                  </a:txBody>
                  <a:tcPr/>
                </a:tc>
                <a:tc>
                  <a:txBody>
                    <a:bodyPr/>
                    <a:lstStyle/>
                    <a:p>
                      <a:pPr algn="ctr"/>
                      <a:r>
                        <a:rPr lang="en-US"/>
                        <a:t>0.0005</a:t>
                      </a:r>
                      <a:endParaRPr lang="en-US" dirty="0"/>
                    </a:p>
                  </a:txBody>
                  <a:tcPr/>
                </a:tc>
                <a:tc>
                  <a:txBody>
                    <a:bodyPr/>
                    <a:lstStyle/>
                    <a:p>
                      <a:pPr algn="ctr"/>
                      <a:r>
                        <a:rPr lang="en-US"/>
                        <a:t>10</a:t>
                      </a:r>
                      <a:endParaRPr lang="en-US" dirty="0"/>
                    </a:p>
                  </a:txBody>
                  <a:tcPr/>
                </a:tc>
                <a:tc>
                  <a:txBody>
                    <a:bodyPr/>
                    <a:lstStyle/>
                    <a:p>
                      <a:pPr algn="ctr"/>
                      <a:r>
                        <a:rPr lang="en-US" dirty="0"/>
                        <a:t>60%</a:t>
                      </a:r>
                    </a:p>
                  </a:txBody>
                  <a:tcPr/>
                </a:tc>
                <a:tc>
                  <a:txBody>
                    <a:bodyPr/>
                    <a:lstStyle/>
                    <a:p>
                      <a:pPr algn="ctr"/>
                      <a:r>
                        <a:rPr lang="en-US" dirty="0"/>
                        <a:t>-</a:t>
                      </a:r>
                    </a:p>
                  </a:txBody>
                  <a:tcPr/>
                </a:tc>
                <a:extLst>
                  <a:ext uri="{0D108BD9-81ED-4DB2-BD59-A6C34878D82A}">
                    <a16:rowId xmlns:a16="http://schemas.microsoft.com/office/drawing/2014/main" val="686159034"/>
                  </a:ext>
                </a:extLst>
              </a:tr>
              <a:tr h="658708">
                <a:tc>
                  <a:txBody>
                    <a:bodyPr/>
                    <a:lstStyle/>
                    <a:p>
                      <a:pPr algn="ctr"/>
                      <a:r>
                        <a:rPr lang="en-US" dirty="0"/>
                        <a:t>IAM</a:t>
                      </a:r>
                    </a:p>
                  </a:txBody>
                  <a:tcPr/>
                </a:tc>
                <a:tc>
                  <a:txBody>
                    <a:bodyPr/>
                    <a:lstStyle/>
                    <a:p>
                      <a:pPr algn="ctr"/>
                      <a:r>
                        <a:rPr lang="en-US" dirty="0"/>
                        <a:t>9000</a:t>
                      </a:r>
                    </a:p>
                  </a:txBody>
                  <a:tcPr/>
                </a:tc>
                <a:tc>
                  <a:txBody>
                    <a:bodyPr/>
                    <a:lstStyle/>
                    <a:p>
                      <a:pPr lvl="0" algn="ctr">
                        <a:buNone/>
                      </a:pPr>
                      <a:r>
                        <a:rPr lang="en-US" dirty="0"/>
                        <a:t>4000</a:t>
                      </a:r>
                    </a:p>
                  </a:txBody>
                  <a:tcPr/>
                </a:tc>
                <a:tc>
                  <a:txBody>
                    <a:bodyPr/>
                    <a:lstStyle/>
                    <a:p>
                      <a:pPr algn="ctr"/>
                      <a:r>
                        <a:rPr lang="en-US" dirty="0"/>
                        <a:t>31</a:t>
                      </a:r>
                    </a:p>
                  </a:txBody>
                  <a:tcPr/>
                </a:tc>
                <a:tc>
                  <a:txBody>
                    <a:bodyPr/>
                    <a:lstStyle/>
                    <a:p>
                      <a:pPr algn="ctr"/>
                      <a:r>
                        <a:rPr lang="en-US" dirty="0"/>
                        <a:t>0.0005</a:t>
                      </a:r>
                    </a:p>
                  </a:txBody>
                  <a:tcPr/>
                </a:tc>
                <a:tc>
                  <a:txBody>
                    <a:bodyPr/>
                    <a:lstStyle/>
                    <a:p>
                      <a:pPr algn="ctr"/>
                      <a:r>
                        <a:rPr lang="en-US" dirty="0"/>
                        <a:t>10</a:t>
                      </a:r>
                    </a:p>
                  </a:txBody>
                  <a:tcPr/>
                </a:tc>
                <a:tc>
                  <a:txBody>
                    <a:bodyPr/>
                    <a:lstStyle/>
                    <a:p>
                      <a:pPr algn="ctr"/>
                      <a:r>
                        <a:rPr lang="en-US" dirty="0"/>
                        <a:t>65%</a:t>
                      </a:r>
                    </a:p>
                  </a:txBody>
                  <a:tcPr/>
                </a:tc>
                <a:tc>
                  <a:txBody>
                    <a:bodyPr/>
                    <a:lstStyle/>
                    <a:p>
                      <a:pPr algn="ctr"/>
                      <a:r>
                        <a:rPr lang="en-US" dirty="0"/>
                        <a:t>-</a:t>
                      </a:r>
                    </a:p>
                  </a:txBody>
                  <a:tcPr/>
                </a:tc>
                <a:extLst>
                  <a:ext uri="{0D108BD9-81ED-4DB2-BD59-A6C34878D82A}">
                    <a16:rowId xmlns:a16="http://schemas.microsoft.com/office/drawing/2014/main" val="2116369446"/>
                  </a:ext>
                </a:extLst>
              </a:tr>
            </a:tbl>
          </a:graphicData>
        </a:graphic>
      </p:graphicFrame>
      <p:sp>
        <p:nvSpPr>
          <p:cNvPr id="5" name="TextBox 4">
            <a:extLst>
              <a:ext uri="{FF2B5EF4-FFF2-40B4-BE49-F238E27FC236}">
                <a16:creationId xmlns:a16="http://schemas.microsoft.com/office/drawing/2014/main" id="{4A74CC3A-29DD-4799-8329-50D6DDAE0129}"/>
              </a:ext>
            </a:extLst>
          </p:cNvPr>
          <p:cNvSpPr txBox="1"/>
          <p:nvPr/>
        </p:nvSpPr>
        <p:spPr>
          <a:xfrm>
            <a:off x="2776079" y="2780424"/>
            <a:ext cx="4925342" cy="369332"/>
          </a:xfrm>
          <a:prstGeom prst="rect">
            <a:avLst/>
          </a:prstGeom>
          <a:noFill/>
        </p:spPr>
        <p:txBody>
          <a:bodyPr wrap="square" rtlCol="0" anchor="t">
            <a:spAutoFit/>
          </a:bodyPr>
          <a:lstStyle/>
          <a:p>
            <a:r>
              <a:rPr lang="en-US" dirty="0"/>
              <a:t>Accuracy for all trials on testing IAM dataset only</a:t>
            </a:r>
          </a:p>
        </p:txBody>
      </p:sp>
    </p:spTree>
    <p:extLst>
      <p:ext uri="{BB962C8B-B14F-4D97-AF65-F5344CB8AC3E}">
        <p14:creationId xmlns:p14="http://schemas.microsoft.com/office/powerpoint/2010/main" val="265862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21C237B-660E-4F0D-A150-9C19DBE79E1E}"/>
              </a:ext>
            </a:extLst>
          </p:cNvPr>
          <p:cNvGraphicFramePr>
            <a:graphicFrameLocks noGrp="1"/>
          </p:cNvGraphicFramePr>
          <p:nvPr>
            <p:extLst>
              <p:ext uri="{D42A27DB-BD31-4B8C-83A1-F6EECF244321}">
                <p14:modId xmlns:p14="http://schemas.microsoft.com/office/powerpoint/2010/main" val="175906538"/>
              </p:ext>
            </p:extLst>
          </p:nvPr>
        </p:nvGraphicFramePr>
        <p:xfrm>
          <a:off x="85725" y="1140079"/>
          <a:ext cx="10306050" cy="4316876"/>
        </p:xfrm>
        <a:graphic>
          <a:graphicData uri="http://schemas.openxmlformats.org/drawingml/2006/table">
            <a:tbl>
              <a:tblPr firstRow="1" bandRow="1">
                <a:tableStyleId>{21E4AEA4-8DFA-4A89-87EB-49C32662AFE0}</a:tableStyleId>
              </a:tblPr>
              <a:tblGrid>
                <a:gridCol w="1055250">
                  <a:extLst>
                    <a:ext uri="{9D8B030D-6E8A-4147-A177-3AD203B41FA5}">
                      <a16:colId xmlns:a16="http://schemas.microsoft.com/office/drawing/2014/main" val="4036261827"/>
                    </a:ext>
                  </a:extLst>
                </a:gridCol>
                <a:gridCol w="1165875">
                  <a:extLst>
                    <a:ext uri="{9D8B030D-6E8A-4147-A177-3AD203B41FA5}">
                      <a16:colId xmlns:a16="http://schemas.microsoft.com/office/drawing/2014/main" val="1489721179"/>
                    </a:ext>
                  </a:extLst>
                </a:gridCol>
                <a:gridCol w="1165875">
                  <a:extLst>
                    <a:ext uri="{9D8B030D-6E8A-4147-A177-3AD203B41FA5}">
                      <a16:colId xmlns:a16="http://schemas.microsoft.com/office/drawing/2014/main" val="3679380465"/>
                    </a:ext>
                  </a:extLst>
                </a:gridCol>
                <a:gridCol w="1165875">
                  <a:extLst>
                    <a:ext uri="{9D8B030D-6E8A-4147-A177-3AD203B41FA5}">
                      <a16:colId xmlns:a16="http://schemas.microsoft.com/office/drawing/2014/main" val="1929932177"/>
                    </a:ext>
                  </a:extLst>
                </a:gridCol>
                <a:gridCol w="1165875">
                  <a:extLst>
                    <a:ext uri="{9D8B030D-6E8A-4147-A177-3AD203B41FA5}">
                      <a16:colId xmlns:a16="http://schemas.microsoft.com/office/drawing/2014/main" val="3272176178"/>
                    </a:ext>
                  </a:extLst>
                </a:gridCol>
                <a:gridCol w="1165875">
                  <a:extLst>
                    <a:ext uri="{9D8B030D-6E8A-4147-A177-3AD203B41FA5}">
                      <a16:colId xmlns:a16="http://schemas.microsoft.com/office/drawing/2014/main" val="606480901"/>
                    </a:ext>
                  </a:extLst>
                </a:gridCol>
                <a:gridCol w="1165875">
                  <a:extLst>
                    <a:ext uri="{9D8B030D-6E8A-4147-A177-3AD203B41FA5}">
                      <a16:colId xmlns:a16="http://schemas.microsoft.com/office/drawing/2014/main" val="168525935"/>
                    </a:ext>
                  </a:extLst>
                </a:gridCol>
                <a:gridCol w="1165875">
                  <a:extLst>
                    <a:ext uri="{9D8B030D-6E8A-4147-A177-3AD203B41FA5}">
                      <a16:colId xmlns:a16="http://schemas.microsoft.com/office/drawing/2014/main" val="2119635826"/>
                    </a:ext>
                  </a:extLst>
                </a:gridCol>
                <a:gridCol w="1089675">
                  <a:extLst>
                    <a:ext uri="{9D8B030D-6E8A-4147-A177-3AD203B41FA5}">
                      <a16:colId xmlns:a16="http://schemas.microsoft.com/office/drawing/2014/main" val="1404676584"/>
                    </a:ext>
                  </a:extLst>
                </a:gridCol>
              </a:tblGrid>
              <a:tr h="567836">
                <a:tc>
                  <a:txBody>
                    <a:bodyPr/>
                    <a:lstStyle/>
                    <a:p>
                      <a:pPr algn="ctr"/>
                      <a:r>
                        <a:rPr lang="en-US" dirty="0"/>
                        <a:t>Dataset</a:t>
                      </a:r>
                    </a:p>
                  </a:txBody>
                  <a:tcPr/>
                </a:tc>
                <a:tc>
                  <a:txBody>
                    <a:bodyPr/>
                    <a:lstStyle/>
                    <a:p>
                      <a:pPr algn="ctr"/>
                      <a:r>
                        <a:rPr lang="en-US" dirty="0"/>
                        <a:t>Training Data</a:t>
                      </a:r>
                    </a:p>
                  </a:txBody>
                  <a:tcPr/>
                </a:tc>
                <a:tc>
                  <a:txBody>
                    <a:bodyPr/>
                    <a:lstStyle/>
                    <a:p>
                      <a:pPr algn="ctr"/>
                      <a:r>
                        <a:rPr lang="en-US" dirty="0"/>
                        <a:t>Testing Data</a:t>
                      </a:r>
                    </a:p>
                  </a:txBody>
                  <a:tcPr/>
                </a:tc>
                <a:tc>
                  <a:txBody>
                    <a:bodyPr/>
                    <a:lstStyle/>
                    <a:p>
                      <a:pPr algn="ctr"/>
                      <a:r>
                        <a:rPr lang="en-US" dirty="0"/>
                        <a:t>Number of epochs</a:t>
                      </a:r>
                    </a:p>
                  </a:txBody>
                  <a:tcPr/>
                </a:tc>
                <a:tc>
                  <a:txBody>
                    <a:bodyPr/>
                    <a:lstStyle/>
                    <a:p>
                      <a:pPr algn="ctr"/>
                      <a:r>
                        <a:rPr lang="en-US" dirty="0"/>
                        <a:t>Learning</a:t>
                      </a:r>
                    </a:p>
                    <a:p>
                      <a:pPr algn="ctr"/>
                      <a:r>
                        <a:rPr lang="en-US" dirty="0"/>
                        <a:t>rate</a:t>
                      </a:r>
                    </a:p>
                  </a:txBody>
                  <a:tcPr/>
                </a:tc>
                <a:tc>
                  <a:txBody>
                    <a:bodyPr/>
                    <a:lstStyle/>
                    <a:p>
                      <a:pPr algn="ctr"/>
                      <a:r>
                        <a:rPr lang="en-US" dirty="0"/>
                        <a:t>Batch size</a:t>
                      </a:r>
                    </a:p>
                  </a:txBody>
                  <a:tcPr/>
                </a:tc>
                <a:tc>
                  <a:txBody>
                    <a:bodyPr/>
                    <a:lstStyle/>
                    <a:p>
                      <a:pPr algn="ctr"/>
                      <a:r>
                        <a:rPr lang="en-US" dirty="0"/>
                        <a:t>Accuracy</a:t>
                      </a:r>
                    </a:p>
                  </a:txBody>
                  <a:tcPr/>
                </a:tc>
                <a:tc>
                  <a:txBody>
                    <a:bodyPr/>
                    <a:lstStyle/>
                    <a:p>
                      <a:pPr algn="ctr"/>
                      <a:r>
                        <a:rPr lang="en-US" dirty="0"/>
                        <a:t>Post-Processing</a:t>
                      </a:r>
                    </a:p>
                  </a:txBody>
                  <a:tcPr/>
                </a:tc>
                <a:tc>
                  <a:txBody>
                    <a:bodyPr/>
                    <a:lstStyle/>
                    <a:p>
                      <a:pPr algn="ctr"/>
                      <a:r>
                        <a:rPr lang="en-US" dirty="0"/>
                        <a:t>Rank</a:t>
                      </a:r>
                    </a:p>
                  </a:txBody>
                  <a:tcPr/>
                </a:tc>
                <a:extLst>
                  <a:ext uri="{0D108BD9-81ED-4DB2-BD59-A6C34878D82A}">
                    <a16:rowId xmlns:a16="http://schemas.microsoft.com/office/drawing/2014/main" val="2335582537"/>
                  </a:ext>
                </a:extLst>
              </a:tr>
              <a:tr h="370839">
                <a:tc>
                  <a:txBody>
                    <a:bodyPr/>
                    <a:lstStyle/>
                    <a:p>
                      <a:pPr lvl="0" algn="ctr" defTabSz="392918">
                        <a:buClrTx/>
                        <a:buSzTx/>
                        <a:buNone/>
                        <a:tabLst/>
                        <a:defRPr/>
                      </a:pPr>
                      <a:r>
                        <a:rPr lang="en-US" sz="1400" dirty="0"/>
                        <a:t>IAM</a:t>
                      </a:r>
                      <a:endParaRPr lang="en-US"/>
                    </a:p>
                  </a:txBody>
                  <a:tcPr/>
                </a:tc>
                <a:tc>
                  <a:txBody>
                    <a:bodyPr/>
                    <a:lstStyle/>
                    <a:p>
                      <a:pPr lvl="0" algn="ctr" defTabSz="392918">
                        <a:buClrTx/>
                        <a:buSzTx/>
                        <a:buNone/>
                        <a:tabLst/>
                        <a:defRPr/>
                      </a:pPr>
                      <a:r>
                        <a:rPr lang="en-US" sz="1400" dirty="0"/>
                        <a:t>9000</a:t>
                      </a:r>
                      <a:endParaRPr lang="en-US"/>
                    </a:p>
                  </a:txBody>
                  <a:tcPr/>
                </a:tc>
                <a:tc>
                  <a:txBody>
                    <a:bodyPr/>
                    <a:lstStyle/>
                    <a:p>
                      <a:pPr lvl="0" algn="ctr">
                        <a:buNone/>
                      </a:pPr>
                      <a:r>
                        <a:rPr lang="en-US" sz="1400" dirty="0"/>
                        <a:t>100</a:t>
                      </a:r>
                      <a:endParaRPr lang="en-US"/>
                    </a:p>
                    <a:p>
                      <a:pPr lvl="0" algn="ctr" defTabSz="392918">
                        <a:buClrTx/>
                        <a:buSzTx/>
                        <a:buNone/>
                        <a:tabLst/>
                        <a:defRPr/>
                      </a:pPr>
                      <a:r>
                        <a:rPr lang="en-US" sz="1400" dirty="0"/>
                        <a:t>(Prescription)</a:t>
                      </a:r>
                      <a:endParaRPr lang="en-US"/>
                    </a:p>
                  </a:txBody>
                  <a:tcPr/>
                </a:tc>
                <a:tc>
                  <a:txBody>
                    <a:bodyPr/>
                    <a:lstStyle/>
                    <a:p>
                      <a:pPr lvl="0" algn="ctr">
                        <a:buNone/>
                      </a:pPr>
                      <a:r>
                        <a:rPr lang="en-US" sz="1400" dirty="0"/>
                        <a:t>31</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a:t>21%</a:t>
                      </a:r>
                      <a:endParaRPr lang="en-US"/>
                    </a:p>
                  </a:txBody>
                  <a:tcPr/>
                </a:tc>
                <a:tc>
                  <a:txBody>
                    <a:bodyPr/>
                    <a:lstStyle/>
                    <a:p>
                      <a:pPr lvl="0" algn="ctr">
                        <a:buNone/>
                      </a:pPr>
                      <a:r>
                        <a:rPr lang="en-US" sz="1400" dirty="0"/>
                        <a:t>Yes</a:t>
                      </a:r>
                      <a:endParaRPr lang="en-US"/>
                    </a:p>
                  </a:txBody>
                  <a:tcPr/>
                </a:tc>
                <a:tc>
                  <a:txBody>
                    <a:bodyPr/>
                    <a:lstStyle/>
                    <a:p>
                      <a:pPr lvl="0" algn="ctr" defTabSz="392918">
                        <a:buClrTx/>
                        <a:buSzTx/>
                        <a:buNone/>
                        <a:tabLst/>
                        <a:defRPr/>
                      </a:pPr>
                      <a:r>
                        <a:rPr lang="en-US" sz="1400"/>
                        <a:t>1</a:t>
                      </a:r>
                      <a:endParaRPr lang="en-US"/>
                    </a:p>
                  </a:txBody>
                  <a:tcPr/>
                </a:tc>
                <a:extLst>
                  <a:ext uri="{0D108BD9-81ED-4DB2-BD59-A6C34878D82A}">
                    <a16:rowId xmlns:a16="http://schemas.microsoft.com/office/drawing/2014/main" val="1800769977"/>
                  </a:ext>
                </a:extLst>
              </a:tr>
              <a:tr h="370839">
                <a:tc>
                  <a:txBody>
                    <a:bodyPr/>
                    <a:lstStyle/>
                    <a:p>
                      <a:pPr marL="0" marR="0" lvl="0" indent="0" algn="ctr" rtl="0">
                        <a:lnSpc>
                          <a:spcPct val="100000"/>
                        </a:lnSpc>
                        <a:spcBef>
                          <a:spcPts val="0"/>
                        </a:spcBef>
                        <a:spcAft>
                          <a:spcPts val="0"/>
                        </a:spcAft>
                        <a:buFontTx/>
                        <a:buNone/>
                      </a:pPr>
                      <a:r>
                        <a:rPr lang="en-US" sz="1400" dirty="0"/>
                        <a:t>IAM</a:t>
                      </a:r>
                      <a:br>
                        <a:rPr lang="en-US" sz="1400" dirty="0"/>
                      </a:br>
                      <a:r>
                        <a:rPr lang="en-US" sz="1400" dirty="0"/>
                        <a:t>+</a:t>
                      </a:r>
                      <a:br>
                        <a:rPr lang="en-US" sz="1400" dirty="0"/>
                      </a:br>
                      <a:r>
                        <a:rPr lang="en-US" sz="1400" dirty="0"/>
                        <a:t>Prescription</a:t>
                      </a:r>
                      <a:endParaRPr lang="en-US"/>
                    </a:p>
                  </a:txBody>
                  <a:tcPr/>
                </a:tc>
                <a:tc>
                  <a:txBody>
                    <a:bodyPr/>
                    <a:lstStyle/>
                    <a:p>
                      <a:pPr marL="0" marR="0" lvl="0" indent="0" algn="ctr" rtl="0">
                        <a:lnSpc>
                          <a:spcPct val="100000"/>
                        </a:lnSpc>
                        <a:spcBef>
                          <a:spcPts val="0"/>
                        </a:spcBef>
                        <a:spcAft>
                          <a:spcPts val="0"/>
                        </a:spcAft>
                        <a:buFontTx/>
                        <a:buNone/>
                      </a:pPr>
                      <a:r>
                        <a:rPr lang="en-US" sz="1400" dirty="0"/>
                        <a:t>9000</a:t>
                      </a:r>
                      <a:br>
                        <a:rPr lang="en-US" sz="1400" dirty="0"/>
                      </a:br>
                      <a:r>
                        <a:rPr lang="en-US" sz="1400" dirty="0"/>
                        <a:t>+</a:t>
                      </a:r>
                      <a:br>
                        <a:rPr lang="en-US" sz="1400" dirty="0"/>
                      </a:br>
                      <a:r>
                        <a:rPr lang="en-US" sz="1400" dirty="0"/>
                        <a:t>700</a:t>
                      </a:r>
                      <a:endParaRPr lang="en-US"/>
                    </a:p>
                  </a:txBody>
                  <a:tcPr/>
                </a:tc>
                <a:tc>
                  <a:txBody>
                    <a:bodyPr/>
                    <a:lstStyle/>
                    <a:p>
                      <a:pPr marL="0" marR="0" lvl="0" indent="0" algn="ctr" rtl="0">
                        <a:lnSpc>
                          <a:spcPct val="100000"/>
                        </a:lnSpc>
                        <a:spcBef>
                          <a:spcPts val="0"/>
                        </a:spcBef>
                        <a:spcAft>
                          <a:spcPts val="0"/>
                        </a:spcAft>
                        <a:buFontTx/>
                        <a:buNone/>
                      </a:pPr>
                      <a:r>
                        <a:rPr lang="en-US" sz="1400" dirty="0"/>
                        <a:t>100</a:t>
                      </a:r>
                      <a:br>
                        <a:rPr lang="en-US" sz="1400" dirty="0"/>
                      </a:br>
                      <a:r>
                        <a:rPr lang="en-US" sz="1400" dirty="0"/>
                        <a:t>(Prescription)</a:t>
                      </a:r>
                      <a:endParaRPr lang="en-US"/>
                    </a:p>
                  </a:txBody>
                  <a:tcPr/>
                </a:tc>
                <a:tc>
                  <a:txBody>
                    <a:bodyPr/>
                    <a:lstStyle/>
                    <a:p>
                      <a:pPr lvl="0" algn="ctr">
                        <a:buNone/>
                      </a:pPr>
                      <a:r>
                        <a:rPr lang="en-US" sz="1400" dirty="0"/>
                        <a:t>35</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a:t>28%</a:t>
                      </a:r>
                      <a:endParaRPr lang="en-US"/>
                    </a:p>
                  </a:txBody>
                  <a:tcPr/>
                </a:tc>
                <a:tc>
                  <a:txBody>
                    <a:bodyPr/>
                    <a:lstStyle/>
                    <a:p>
                      <a:pPr lvl="0" algn="ctr">
                        <a:buNone/>
                      </a:pPr>
                      <a:r>
                        <a:rPr lang="en-US" sz="1400" dirty="0"/>
                        <a:t>Yes</a:t>
                      </a:r>
                      <a:endParaRPr lang="en-US"/>
                    </a:p>
                  </a:txBody>
                  <a:tcPr/>
                </a:tc>
                <a:tc>
                  <a:txBody>
                    <a:bodyPr/>
                    <a:lstStyle/>
                    <a:p>
                      <a:pPr marL="0" marR="0" lvl="0" indent="0" algn="ctr" defTabSz="392918" rtl="0">
                        <a:lnSpc>
                          <a:spcPct val="100000"/>
                        </a:lnSpc>
                        <a:spcBef>
                          <a:spcPts val="0"/>
                        </a:spcBef>
                        <a:spcAft>
                          <a:spcPts val="0"/>
                        </a:spcAft>
                        <a:buClrTx/>
                        <a:buSzTx/>
                        <a:buFontTx/>
                        <a:buNone/>
                        <a:tabLst/>
                        <a:defRPr/>
                      </a:pPr>
                      <a:r>
                        <a:rPr lang="en-US" sz="1400"/>
                        <a:t>1</a:t>
                      </a:r>
                      <a:endParaRPr lang="en-US"/>
                    </a:p>
                  </a:txBody>
                  <a:tcPr/>
                </a:tc>
                <a:extLst>
                  <a:ext uri="{0D108BD9-81ED-4DB2-BD59-A6C34878D82A}">
                    <a16:rowId xmlns:a16="http://schemas.microsoft.com/office/drawing/2014/main" val="3457725929"/>
                  </a:ext>
                </a:extLst>
              </a:tr>
              <a:tr h="370838">
                <a:tc>
                  <a:txBody>
                    <a:bodyPr/>
                    <a:lstStyle/>
                    <a:p>
                      <a:pPr lvl="0" algn="ctr" defTabSz="392918">
                        <a:buClrTx/>
                        <a:buSzTx/>
                        <a:buNone/>
                        <a:tabLst/>
                        <a:defRPr/>
                      </a:pPr>
                      <a:r>
                        <a:rPr lang="en-US" sz="1400" dirty="0"/>
                        <a:t>IAM</a:t>
                      </a:r>
                      <a:endParaRPr lang="en-US"/>
                    </a:p>
                  </a:txBody>
                  <a:tcPr/>
                </a:tc>
                <a:tc>
                  <a:txBody>
                    <a:bodyPr/>
                    <a:lstStyle/>
                    <a:p>
                      <a:pPr lvl="0" algn="ctr" defTabSz="392918">
                        <a:buClrTx/>
                        <a:buSzTx/>
                        <a:buNone/>
                        <a:tabLst/>
                        <a:defRPr/>
                      </a:pPr>
                      <a:r>
                        <a:rPr lang="en-US" sz="1400" dirty="0"/>
                        <a:t>9000</a:t>
                      </a:r>
                      <a:endParaRPr lang="en-US"/>
                    </a:p>
                  </a:txBody>
                  <a:tcPr/>
                </a:tc>
                <a:tc>
                  <a:txBody>
                    <a:bodyPr/>
                    <a:lstStyle/>
                    <a:p>
                      <a:pPr lvl="0" algn="ctr">
                        <a:buNone/>
                      </a:pPr>
                      <a:r>
                        <a:rPr lang="en-US" sz="1400" dirty="0"/>
                        <a:t>100</a:t>
                      </a:r>
                      <a:endParaRPr lang="en-US"/>
                    </a:p>
                    <a:p>
                      <a:pPr lvl="0" algn="ctr" defTabSz="392918">
                        <a:buClrTx/>
                        <a:buSzTx/>
                        <a:buNone/>
                        <a:tabLst/>
                        <a:defRPr/>
                      </a:pPr>
                      <a:r>
                        <a:rPr lang="en-US" sz="1400" dirty="0"/>
                        <a:t>(Prescription)</a:t>
                      </a:r>
                      <a:endParaRPr lang="en-US"/>
                    </a:p>
                  </a:txBody>
                  <a:tcPr/>
                </a:tc>
                <a:tc>
                  <a:txBody>
                    <a:bodyPr/>
                    <a:lstStyle/>
                    <a:p>
                      <a:pPr lvl="0" algn="ctr">
                        <a:buNone/>
                      </a:pPr>
                      <a:r>
                        <a:rPr lang="en-US" sz="1400" dirty="0"/>
                        <a:t>31</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a:t>36%</a:t>
                      </a:r>
                      <a:endParaRPr lang="en-US" dirty="0"/>
                    </a:p>
                  </a:txBody>
                  <a:tcPr/>
                </a:tc>
                <a:tc>
                  <a:txBody>
                    <a:bodyPr/>
                    <a:lstStyle/>
                    <a:p>
                      <a:pPr lvl="0" algn="ctr">
                        <a:buNone/>
                      </a:pPr>
                      <a:r>
                        <a:rPr lang="en-US" sz="1400" dirty="0"/>
                        <a:t>Yes</a:t>
                      </a:r>
                      <a:endParaRPr lang="en-US"/>
                    </a:p>
                  </a:txBody>
                  <a:tcPr/>
                </a:tc>
                <a:tc>
                  <a:txBody>
                    <a:bodyPr/>
                    <a:lstStyle/>
                    <a:p>
                      <a:pPr lvl="0" algn="ctr" defTabSz="392918">
                        <a:buClrTx/>
                        <a:buSzTx/>
                        <a:buNone/>
                        <a:tabLst/>
                        <a:defRPr/>
                      </a:pPr>
                      <a:r>
                        <a:rPr lang="en-US" sz="1400"/>
                        <a:t>5</a:t>
                      </a:r>
                      <a:endParaRPr lang="en-US" sz="1400" dirty="0"/>
                    </a:p>
                  </a:txBody>
                  <a:tcPr/>
                </a:tc>
                <a:extLst>
                  <a:ext uri="{0D108BD9-81ED-4DB2-BD59-A6C34878D82A}">
                    <a16:rowId xmlns:a16="http://schemas.microsoft.com/office/drawing/2014/main" val="2982284321"/>
                  </a:ext>
                </a:extLst>
              </a:tr>
              <a:tr h="370838">
                <a:tc>
                  <a:txBody>
                    <a:bodyPr/>
                    <a:lstStyle/>
                    <a:p>
                      <a:pPr marL="0" marR="0" lvl="0" indent="0" algn="ctr" rtl="0">
                        <a:lnSpc>
                          <a:spcPct val="100000"/>
                        </a:lnSpc>
                        <a:spcBef>
                          <a:spcPts val="0"/>
                        </a:spcBef>
                        <a:spcAft>
                          <a:spcPts val="0"/>
                        </a:spcAft>
                        <a:buFontTx/>
                        <a:buNone/>
                      </a:pPr>
                      <a:r>
                        <a:rPr lang="en-US" sz="1400" dirty="0"/>
                        <a:t>IAM</a:t>
                      </a:r>
                      <a:br>
                        <a:rPr lang="en-US" sz="1400" dirty="0"/>
                      </a:br>
                      <a:r>
                        <a:rPr lang="en-US" sz="1400" dirty="0"/>
                        <a:t>+</a:t>
                      </a:r>
                      <a:br>
                        <a:rPr lang="en-US" sz="1400" dirty="0"/>
                      </a:br>
                      <a:r>
                        <a:rPr lang="en-US" sz="1400" dirty="0"/>
                        <a:t>Prescription</a:t>
                      </a:r>
                      <a:endParaRPr lang="en-US"/>
                    </a:p>
                  </a:txBody>
                  <a:tcPr/>
                </a:tc>
                <a:tc>
                  <a:txBody>
                    <a:bodyPr/>
                    <a:lstStyle/>
                    <a:p>
                      <a:pPr marL="0" marR="0" lvl="0" indent="0" algn="ctr" rtl="0">
                        <a:lnSpc>
                          <a:spcPct val="100000"/>
                        </a:lnSpc>
                        <a:spcBef>
                          <a:spcPts val="0"/>
                        </a:spcBef>
                        <a:spcAft>
                          <a:spcPts val="0"/>
                        </a:spcAft>
                        <a:buFontTx/>
                        <a:buNone/>
                      </a:pPr>
                      <a:r>
                        <a:rPr lang="en-US" sz="1400" dirty="0"/>
                        <a:t>9000</a:t>
                      </a:r>
                      <a:br>
                        <a:rPr lang="en-US" sz="1400" dirty="0"/>
                      </a:br>
                      <a:r>
                        <a:rPr lang="en-US" sz="1400" dirty="0"/>
                        <a:t>+</a:t>
                      </a:r>
                      <a:br>
                        <a:rPr lang="en-US" sz="1400" dirty="0"/>
                      </a:br>
                      <a:r>
                        <a:rPr lang="en-US" sz="1400" dirty="0"/>
                        <a:t>700</a:t>
                      </a:r>
                      <a:endParaRPr lang="en-US"/>
                    </a:p>
                  </a:txBody>
                  <a:tcPr/>
                </a:tc>
                <a:tc>
                  <a:txBody>
                    <a:bodyPr/>
                    <a:lstStyle/>
                    <a:p>
                      <a:pPr marL="0" marR="0" lvl="0" indent="0" algn="ctr" rtl="0">
                        <a:lnSpc>
                          <a:spcPct val="100000"/>
                        </a:lnSpc>
                        <a:spcBef>
                          <a:spcPts val="0"/>
                        </a:spcBef>
                        <a:spcAft>
                          <a:spcPts val="0"/>
                        </a:spcAft>
                        <a:buFontTx/>
                        <a:buNone/>
                      </a:pPr>
                      <a:r>
                        <a:rPr lang="en-US" sz="1400" dirty="0"/>
                        <a:t>100</a:t>
                      </a:r>
                      <a:br>
                        <a:rPr lang="en-US" sz="1400" dirty="0"/>
                      </a:br>
                      <a:r>
                        <a:rPr lang="en-US" sz="1400" dirty="0"/>
                        <a:t>(Prescription)</a:t>
                      </a:r>
                      <a:endParaRPr lang="en-US"/>
                    </a:p>
                  </a:txBody>
                  <a:tcPr/>
                </a:tc>
                <a:tc>
                  <a:txBody>
                    <a:bodyPr/>
                    <a:lstStyle/>
                    <a:p>
                      <a:pPr lvl="0" algn="ctr">
                        <a:buNone/>
                      </a:pPr>
                      <a:r>
                        <a:rPr lang="en-US" sz="1400" dirty="0"/>
                        <a:t>35</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a:t>55%</a:t>
                      </a:r>
                      <a:endParaRPr lang="en-US" dirty="0"/>
                    </a:p>
                  </a:txBody>
                  <a:tcPr/>
                </a:tc>
                <a:tc>
                  <a:txBody>
                    <a:bodyPr/>
                    <a:lstStyle/>
                    <a:p>
                      <a:pPr lvl="0" algn="ctr">
                        <a:buNone/>
                      </a:pPr>
                      <a:r>
                        <a:rPr lang="en-US" sz="1400" dirty="0"/>
                        <a:t>Yes</a:t>
                      </a:r>
                      <a:endParaRPr lang="en-US"/>
                    </a:p>
                  </a:txBody>
                  <a:tcPr/>
                </a:tc>
                <a:tc>
                  <a:txBody>
                    <a:bodyPr/>
                    <a:lstStyle/>
                    <a:p>
                      <a:pPr marL="0" marR="0" lvl="0" indent="0" algn="ctr" defTabSz="392918" rtl="0">
                        <a:lnSpc>
                          <a:spcPct val="100000"/>
                        </a:lnSpc>
                        <a:spcBef>
                          <a:spcPts val="0"/>
                        </a:spcBef>
                        <a:spcAft>
                          <a:spcPts val="0"/>
                        </a:spcAft>
                        <a:buClrTx/>
                        <a:buSzTx/>
                        <a:buFontTx/>
                        <a:buNone/>
                        <a:tabLst/>
                        <a:defRPr/>
                      </a:pPr>
                      <a:r>
                        <a:rPr lang="en-US" sz="1400"/>
                        <a:t>5</a:t>
                      </a:r>
                      <a:endParaRPr lang="en-US" sz="1400" dirty="0"/>
                    </a:p>
                  </a:txBody>
                  <a:tcPr/>
                </a:tc>
                <a:extLst>
                  <a:ext uri="{0D108BD9-81ED-4DB2-BD59-A6C34878D82A}">
                    <a16:rowId xmlns:a16="http://schemas.microsoft.com/office/drawing/2014/main" val="1679547959"/>
                  </a:ext>
                </a:extLst>
              </a:tr>
              <a:tr h="370839">
                <a:tc>
                  <a:txBody>
                    <a:bodyPr/>
                    <a:lstStyle/>
                    <a:p>
                      <a:pPr lvl="0" algn="ctr" defTabSz="392918">
                        <a:buClrTx/>
                        <a:buSzTx/>
                        <a:buNone/>
                        <a:tabLst/>
                        <a:defRPr/>
                      </a:pPr>
                      <a:r>
                        <a:rPr lang="en-US" sz="1400" dirty="0"/>
                        <a:t>IAM</a:t>
                      </a:r>
                      <a:endParaRPr lang="en-US"/>
                    </a:p>
                  </a:txBody>
                  <a:tcPr/>
                </a:tc>
                <a:tc>
                  <a:txBody>
                    <a:bodyPr/>
                    <a:lstStyle/>
                    <a:p>
                      <a:pPr lvl="0" algn="ctr" defTabSz="392918">
                        <a:buClrTx/>
                        <a:buSzTx/>
                        <a:buNone/>
                        <a:tabLst/>
                        <a:defRPr/>
                      </a:pPr>
                      <a:r>
                        <a:rPr lang="en-US" sz="1400" dirty="0"/>
                        <a:t>9000</a:t>
                      </a:r>
                      <a:endParaRPr lang="en-US"/>
                    </a:p>
                  </a:txBody>
                  <a:tcPr/>
                </a:tc>
                <a:tc>
                  <a:txBody>
                    <a:bodyPr/>
                    <a:lstStyle/>
                    <a:p>
                      <a:pPr lvl="0" algn="ctr">
                        <a:buNone/>
                      </a:pPr>
                      <a:r>
                        <a:rPr lang="en-US" sz="1400" dirty="0"/>
                        <a:t>100</a:t>
                      </a:r>
                      <a:endParaRPr lang="en-US"/>
                    </a:p>
                    <a:p>
                      <a:pPr lvl="0" algn="ctr">
                        <a:buNone/>
                      </a:pPr>
                      <a:r>
                        <a:rPr lang="en-US" sz="1400" dirty="0"/>
                        <a:t>(Prescription)</a:t>
                      </a:r>
                      <a:endParaRPr lang="en-US"/>
                    </a:p>
                  </a:txBody>
                  <a:tcPr/>
                </a:tc>
                <a:tc>
                  <a:txBody>
                    <a:bodyPr/>
                    <a:lstStyle/>
                    <a:p>
                      <a:pPr lvl="0" algn="ctr">
                        <a:buNone/>
                      </a:pPr>
                      <a:r>
                        <a:rPr lang="en-US" sz="1400" dirty="0"/>
                        <a:t>31</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dirty="0"/>
                        <a:t>59%</a:t>
                      </a:r>
                      <a:endParaRPr lang="en-US"/>
                    </a:p>
                  </a:txBody>
                  <a:tcPr/>
                </a:tc>
                <a:tc>
                  <a:txBody>
                    <a:bodyPr/>
                    <a:lstStyle/>
                    <a:p>
                      <a:pPr lvl="0" algn="ctr">
                        <a:buNone/>
                      </a:pPr>
                      <a:r>
                        <a:rPr lang="en-US" sz="1400" dirty="0"/>
                        <a:t>Yes</a:t>
                      </a:r>
                      <a:endParaRPr lang="en-US"/>
                    </a:p>
                  </a:txBody>
                  <a:tcPr/>
                </a:tc>
                <a:tc>
                  <a:txBody>
                    <a:bodyPr/>
                    <a:lstStyle/>
                    <a:p>
                      <a:pPr lvl="0" algn="ctr" defTabSz="392918">
                        <a:buClrTx/>
                        <a:buSzTx/>
                        <a:buNone/>
                        <a:tabLst/>
                        <a:defRPr/>
                      </a:pPr>
                      <a:r>
                        <a:rPr lang="en-US" sz="1400" dirty="0"/>
                        <a:t>10</a:t>
                      </a:r>
                      <a:endParaRPr lang="en-US"/>
                    </a:p>
                  </a:txBody>
                  <a:tcPr/>
                </a:tc>
                <a:extLst>
                  <a:ext uri="{0D108BD9-81ED-4DB2-BD59-A6C34878D82A}">
                    <a16:rowId xmlns:a16="http://schemas.microsoft.com/office/drawing/2014/main" val="4196523048"/>
                  </a:ext>
                </a:extLst>
              </a:tr>
              <a:tr h="370838">
                <a:tc>
                  <a:txBody>
                    <a:bodyPr/>
                    <a:lstStyle/>
                    <a:p>
                      <a:pPr marL="0" marR="0" lvl="0" indent="0" algn="ctr" rtl="0">
                        <a:lnSpc>
                          <a:spcPct val="100000"/>
                        </a:lnSpc>
                        <a:spcBef>
                          <a:spcPts val="0"/>
                        </a:spcBef>
                        <a:spcAft>
                          <a:spcPts val="0"/>
                        </a:spcAft>
                        <a:buFontTx/>
                        <a:buNone/>
                      </a:pPr>
                      <a:r>
                        <a:rPr lang="en-US" sz="1400" dirty="0"/>
                        <a:t>IAM</a:t>
                      </a:r>
                      <a:br>
                        <a:rPr lang="en-US" sz="1400" dirty="0"/>
                      </a:br>
                      <a:r>
                        <a:rPr lang="en-US" sz="1400" dirty="0"/>
                        <a:t>+</a:t>
                      </a:r>
                      <a:br>
                        <a:rPr lang="en-US" sz="1400" dirty="0"/>
                      </a:br>
                      <a:r>
                        <a:rPr lang="en-US" sz="1400" dirty="0"/>
                        <a:t>Prescription</a:t>
                      </a:r>
                      <a:endParaRPr lang="en-US"/>
                    </a:p>
                  </a:txBody>
                  <a:tcPr/>
                </a:tc>
                <a:tc>
                  <a:txBody>
                    <a:bodyPr/>
                    <a:lstStyle/>
                    <a:p>
                      <a:pPr marL="0" marR="0" lvl="0" indent="0" algn="ctr" rtl="0">
                        <a:lnSpc>
                          <a:spcPct val="100000"/>
                        </a:lnSpc>
                        <a:spcBef>
                          <a:spcPts val="0"/>
                        </a:spcBef>
                        <a:spcAft>
                          <a:spcPts val="0"/>
                        </a:spcAft>
                        <a:buFontTx/>
                        <a:buNone/>
                      </a:pPr>
                      <a:r>
                        <a:rPr lang="en-US" sz="1400" dirty="0"/>
                        <a:t>9000</a:t>
                      </a:r>
                      <a:br>
                        <a:rPr lang="en-US" sz="1400" dirty="0"/>
                      </a:br>
                      <a:r>
                        <a:rPr lang="en-US" sz="1400" dirty="0"/>
                        <a:t>+</a:t>
                      </a:r>
                      <a:br>
                        <a:rPr lang="en-US" sz="1400" dirty="0"/>
                      </a:br>
                      <a:r>
                        <a:rPr lang="en-US" sz="1400" dirty="0"/>
                        <a:t>700</a:t>
                      </a:r>
                      <a:endParaRPr lang="en-US"/>
                    </a:p>
                  </a:txBody>
                  <a:tcPr/>
                </a:tc>
                <a:tc>
                  <a:txBody>
                    <a:bodyPr/>
                    <a:lstStyle/>
                    <a:p>
                      <a:pPr marL="0" marR="0" lvl="0" indent="0" algn="ctr" rtl="0">
                        <a:lnSpc>
                          <a:spcPct val="100000"/>
                        </a:lnSpc>
                        <a:spcBef>
                          <a:spcPts val="0"/>
                        </a:spcBef>
                        <a:spcAft>
                          <a:spcPts val="0"/>
                        </a:spcAft>
                        <a:buFontTx/>
                        <a:buNone/>
                      </a:pPr>
                      <a:r>
                        <a:rPr lang="en-US" sz="1400" dirty="0"/>
                        <a:t>100</a:t>
                      </a:r>
                      <a:br>
                        <a:rPr lang="en-US" sz="1400" dirty="0"/>
                      </a:br>
                      <a:r>
                        <a:rPr lang="en-US" sz="1400" dirty="0"/>
                        <a:t>(Prescription)</a:t>
                      </a:r>
                      <a:endParaRPr lang="en-US"/>
                    </a:p>
                  </a:txBody>
                  <a:tcPr/>
                </a:tc>
                <a:tc>
                  <a:txBody>
                    <a:bodyPr/>
                    <a:lstStyle/>
                    <a:p>
                      <a:pPr lvl="0" algn="ctr">
                        <a:buNone/>
                      </a:pPr>
                      <a:r>
                        <a:rPr lang="en-US" sz="1400" dirty="0"/>
                        <a:t>35</a:t>
                      </a:r>
                      <a:endParaRPr lang="en-US"/>
                    </a:p>
                  </a:txBody>
                  <a:tcPr/>
                </a:tc>
                <a:tc>
                  <a:txBody>
                    <a:bodyPr/>
                    <a:lstStyle/>
                    <a:p>
                      <a:pPr lvl="0" algn="ctr">
                        <a:buNone/>
                      </a:pPr>
                      <a:r>
                        <a:rPr lang="en-US" sz="1400" dirty="0"/>
                        <a:t>0.0005</a:t>
                      </a:r>
                      <a:endParaRPr lang="en-US"/>
                    </a:p>
                  </a:txBody>
                  <a:tcPr/>
                </a:tc>
                <a:tc>
                  <a:txBody>
                    <a:bodyPr/>
                    <a:lstStyle/>
                    <a:p>
                      <a:pPr lvl="0" algn="ctr">
                        <a:buNone/>
                      </a:pPr>
                      <a:r>
                        <a:rPr lang="en-US" sz="1400" dirty="0"/>
                        <a:t>10</a:t>
                      </a:r>
                      <a:endParaRPr lang="en-US"/>
                    </a:p>
                  </a:txBody>
                  <a:tcPr/>
                </a:tc>
                <a:tc>
                  <a:txBody>
                    <a:bodyPr/>
                    <a:lstStyle/>
                    <a:p>
                      <a:pPr lvl="0" algn="ctr">
                        <a:buNone/>
                      </a:pPr>
                      <a:r>
                        <a:rPr lang="en-US" sz="1400" dirty="0"/>
                        <a:t>75%</a:t>
                      </a:r>
                      <a:endParaRPr lang="en-US"/>
                    </a:p>
                  </a:txBody>
                  <a:tcPr/>
                </a:tc>
                <a:tc>
                  <a:txBody>
                    <a:bodyPr/>
                    <a:lstStyle/>
                    <a:p>
                      <a:pPr lvl="0" algn="ctr">
                        <a:buNone/>
                      </a:pPr>
                      <a:r>
                        <a:rPr lang="en-US" sz="1400" dirty="0"/>
                        <a:t>Yes</a:t>
                      </a:r>
                      <a:endParaRPr lang="en-US"/>
                    </a:p>
                  </a:txBody>
                  <a:tcPr/>
                </a:tc>
                <a:tc>
                  <a:txBody>
                    <a:bodyPr/>
                    <a:lstStyle/>
                    <a:p>
                      <a:pPr marL="0" marR="0" lvl="0" indent="0" algn="ctr" defTabSz="392918" rtl="0">
                        <a:lnSpc>
                          <a:spcPct val="100000"/>
                        </a:lnSpc>
                        <a:spcBef>
                          <a:spcPts val="0"/>
                        </a:spcBef>
                        <a:spcAft>
                          <a:spcPts val="0"/>
                        </a:spcAft>
                        <a:buClrTx/>
                        <a:buSzTx/>
                        <a:buFontTx/>
                        <a:buNone/>
                        <a:tabLst/>
                        <a:defRPr/>
                      </a:pPr>
                      <a:r>
                        <a:rPr lang="en-US" sz="1400" dirty="0"/>
                        <a:t>10</a:t>
                      </a:r>
                      <a:endParaRPr lang="en-US"/>
                    </a:p>
                  </a:txBody>
                  <a:tcPr/>
                </a:tc>
                <a:extLst>
                  <a:ext uri="{0D108BD9-81ED-4DB2-BD59-A6C34878D82A}">
                    <a16:rowId xmlns:a16="http://schemas.microsoft.com/office/drawing/2014/main" val="384424330"/>
                  </a:ext>
                </a:extLst>
              </a:tr>
            </a:tbl>
          </a:graphicData>
        </a:graphic>
      </p:graphicFrame>
      <p:sp>
        <p:nvSpPr>
          <p:cNvPr id="3" name="Rectangle 2">
            <a:extLst>
              <a:ext uri="{FF2B5EF4-FFF2-40B4-BE49-F238E27FC236}">
                <a16:creationId xmlns:a16="http://schemas.microsoft.com/office/drawing/2014/main" id="{7C7E31E8-E611-4CDF-BCE8-75026301F9E0}"/>
              </a:ext>
            </a:extLst>
          </p:cNvPr>
          <p:cNvSpPr/>
          <p:nvPr/>
        </p:nvSpPr>
        <p:spPr>
          <a:xfrm>
            <a:off x="220112" y="355084"/>
            <a:ext cx="5126724" cy="584775"/>
          </a:xfrm>
          <a:prstGeom prst="rect">
            <a:avLst/>
          </a:prstGeom>
        </p:spPr>
        <p:txBody>
          <a:bodyPr wrap="none">
            <a:spAutoFit/>
          </a:bodyPr>
          <a:lstStyle/>
          <a:p>
            <a:r>
              <a:rPr lang="en-US" sz="3200" b="1" kern="2" dirty="0">
                <a:solidFill>
                  <a:srgbClr val="00CEFF">
                    <a:alpha val="100000"/>
                  </a:srgbClr>
                </a:solidFill>
                <a:latin typeface="Cabin"/>
              </a:rPr>
              <a:t>Experimental Results (Cont.)</a:t>
            </a:r>
          </a:p>
        </p:txBody>
      </p:sp>
      <p:sp>
        <p:nvSpPr>
          <p:cNvPr id="4" name="TextBox 3">
            <a:extLst>
              <a:ext uri="{FF2B5EF4-FFF2-40B4-BE49-F238E27FC236}">
                <a16:creationId xmlns:a16="http://schemas.microsoft.com/office/drawing/2014/main" id="{0F0202D1-EC2F-48AB-AABD-93BF4473942C}"/>
              </a:ext>
            </a:extLst>
          </p:cNvPr>
          <p:cNvSpPr txBox="1"/>
          <p:nvPr/>
        </p:nvSpPr>
        <p:spPr>
          <a:xfrm>
            <a:off x="3208046" y="5438409"/>
            <a:ext cx="5265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Accuracy for all trials on testing Prescriptions</a:t>
            </a:r>
            <a:endParaRPr lang="en-US" dirty="0" err="1"/>
          </a:p>
        </p:txBody>
      </p:sp>
    </p:spTree>
    <p:extLst>
      <p:ext uri="{BB962C8B-B14F-4D97-AF65-F5344CB8AC3E}">
        <p14:creationId xmlns:p14="http://schemas.microsoft.com/office/powerpoint/2010/main" val="1203806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165836"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437677"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4935179"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587846"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166881"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17611"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650298"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4942"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286637"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693956"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365424"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745443"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10218"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01032"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711"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696360"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635341"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030524"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4176"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01699"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774307"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1233"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030524"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169169"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594937" y="4573991"/>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3015"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309"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23351" y="3483047"/>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24028"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6957285"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56883" y="3517190"/>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499166" y="4573991"/>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endParaRPr lang="en-US" dirty="0"/>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394475"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76676"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08505"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7984906"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26711"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70942"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23852"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299243"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07082"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56318"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22817"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88481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5" name="Text Box 588"/>
          <p:cNvSpPr txBox="1">
            <a:spLocks noChangeArrowheads="1"/>
          </p:cNvSpPr>
          <p:nvPr/>
        </p:nvSpPr>
        <p:spPr bwMode="auto">
          <a:xfrm>
            <a:off x="410299" y="501358"/>
            <a:ext cx="9662605" cy="355803"/>
          </a:xfrm>
          <a:prstGeom prst="rect">
            <a:avLst/>
          </a:prstGeom>
        </p:spPr>
        <p:txBody>
          <a:bodyPr wrap="square" lIns="0" tIns="0" rIns="0" bIns="0" rtlCol="0" anchor="ctr">
            <a:spAutoFit/>
          </a:bodyPr>
          <a:lstStyle/>
          <a:p>
            <a:pPr indent="0" algn="ctr">
              <a:lnSpc>
                <a:spcPct val="101237"/>
              </a:lnSpc>
              <a:spcAft>
                <a:spcPts val="500"/>
              </a:spcAft>
            </a:pPr>
            <a:endParaRPr lang="en-US" sz="2400" b="1" kern="2">
              <a:solidFill>
                <a:srgbClr val="00CEFF">
                  <a:alpha val="100000"/>
                </a:srgbClr>
              </a:solidFill>
              <a:latin typeface="Cabin"/>
            </a:endParaRPr>
          </a:p>
        </p:txBody>
      </p:sp>
      <p:sp>
        <p:nvSpPr>
          <p:cNvPr id="2" name="TextBox 1">
            <a:extLst>
              <a:ext uri="{FF2B5EF4-FFF2-40B4-BE49-F238E27FC236}">
                <a16:creationId xmlns:a16="http://schemas.microsoft.com/office/drawing/2014/main" id="{2DAE921D-8F1A-4CB6-BBCB-C8FCEBD99B2D}"/>
              </a:ext>
            </a:extLst>
          </p:cNvPr>
          <p:cNvSpPr txBox="1"/>
          <p:nvPr/>
        </p:nvSpPr>
        <p:spPr>
          <a:xfrm rot="10800000" flipV="1">
            <a:off x="225880" y="377209"/>
            <a:ext cx="40188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kern="2" dirty="0">
                <a:solidFill>
                  <a:srgbClr val="00CEFF">
                    <a:alpha val="100000"/>
                  </a:srgbClr>
                </a:solidFill>
                <a:latin typeface="Cabin"/>
              </a:rPr>
              <a:t>Problems Faced</a:t>
            </a:r>
          </a:p>
        </p:txBody>
      </p:sp>
      <p:sp>
        <p:nvSpPr>
          <p:cNvPr id="7" name="TextBox 6">
            <a:extLst>
              <a:ext uri="{FF2B5EF4-FFF2-40B4-BE49-F238E27FC236}">
                <a16:creationId xmlns:a16="http://schemas.microsoft.com/office/drawing/2014/main" id="{0E94716C-586E-4F46-BBDA-4C65333D8676}"/>
              </a:ext>
            </a:extLst>
          </p:cNvPr>
          <p:cNvSpPr txBox="1"/>
          <p:nvPr/>
        </p:nvSpPr>
        <p:spPr>
          <a:xfrm>
            <a:off x="225880" y="1050593"/>
            <a:ext cx="906759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i="1" dirty="0">
                <a:latin typeface="Segoe UI Light"/>
                <a:cs typeface="Arial"/>
              </a:rPr>
              <a:t> </a:t>
            </a:r>
            <a:r>
              <a:rPr lang="en-US" sz="2400" dirty="0">
                <a:ea typeface="+mn-lt"/>
                <a:cs typeface="+mn-lt"/>
              </a:rPr>
              <a:t>Unavailability of medical forms dataset (prescriptions)​.</a:t>
            </a:r>
          </a:p>
          <a:p>
            <a:pPr lvl="1">
              <a:buFont typeface="Arial"/>
              <a:buChar char="•"/>
            </a:pPr>
            <a:r>
              <a:rPr lang="en-US" sz="2400" dirty="0">
                <a:ea typeface="+mn-lt"/>
                <a:cs typeface="+mn-lt"/>
              </a:rPr>
              <a:t> We collected our dataset to feed our model with it.</a:t>
            </a:r>
            <a:br>
              <a:rPr lang="en-US" sz="2400" dirty="0">
                <a:ea typeface="+mn-lt"/>
                <a:cs typeface="+mn-lt"/>
              </a:rPr>
            </a:br>
            <a:endParaRPr lang="en-US" sz="2400" dirty="0">
              <a:ea typeface="+mn-lt"/>
              <a:cs typeface="+mn-lt"/>
            </a:endParaRPr>
          </a:p>
          <a:p>
            <a:pPr>
              <a:buFont typeface="Arial"/>
              <a:buChar char="•"/>
            </a:pPr>
            <a:r>
              <a:rPr lang="en-US" sz="2400" dirty="0">
                <a:ea typeface="+mn-lt"/>
                <a:cs typeface="+mn-lt"/>
              </a:rPr>
              <a:t> Difficulty of segmenting cursive handwritten documents.</a:t>
            </a:r>
          </a:p>
          <a:p>
            <a:pPr lvl="1">
              <a:buFont typeface="Arial"/>
              <a:buChar char="•"/>
            </a:pPr>
            <a:r>
              <a:rPr lang="en-US" sz="2400" dirty="0">
                <a:ea typeface="+mn-lt"/>
                <a:cs typeface="+mn-lt"/>
              </a:rPr>
              <a:t> We cropped medications' names manually out of medical forms.</a:t>
            </a:r>
            <a:br>
              <a:rPr lang="en-US" sz="2400" dirty="0">
                <a:ea typeface="+mn-lt"/>
                <a:cs typeface="+mn-lt"/>
              </a:rPr>
            </a:br>
            <a:endParaRPr lang="en-US" sz="2400" dirty="0">
              <a:ea typeface="+mn-lt"/>
              <a:cs typeface="+mn-lt"/>
            </a:endParaRPr>
          </a:p>
          <a:p>
            <a:pPr>
              <a:buChar char="•"/>
            </a:pPr>
            <a:r>
              <a:rPr lang="en-US" sz="2400" dirty="0">
                <a:ea typeface="+mn-lt"/>
                <a:cs typeface="+mn-lt"/>
              </a:rPr>
              <a:t> Annotating prescriptions.</a:t>
            </a:r>
          </a:p>
          <a:p>
            <a:pPr lvl="1">
              <a:buChar char="•"/>
            </a:pPr>
            <a:r>
              <a:rPr lang="en-US" sz="2400" dirty="0">
                <a:ea typeface="+mn-lt"/>
                <a:cs typeface="+mn-lt"/>
              </a:rPr>
              <a:t> Pharmacists helped with annotating.</a:t>
            </a:r>
            <a:br>
              <a:rPr lang="en-US" sz="2400" dirty="0">
                <a:ea typeface="+mn-lt"/>
                <a:cs typeface="+mn-lt"/>
              </a:rPr>
            </a:br>
            <a:endParaRPr lang="en-US" sz="2400" dirty="0">
              <a:ea typeface="+mn-lt"/>
              <a:cs typeface="+mn-lt"/>
            </a:endParaRPr>
          </a:p>
          <a:p>
            <a:pPr>
              <a:buChar char="•"/>
            </a:pPr>
            <a:r>
              <a:rPr lang="en-US" sz="2400" dirty="0">
                <a:ea typeface="+mn-lt"/>
                <a:cs typeface="+mn-lt"/>
              </a:rPr>
              <a:t> Unavailability of medications’ names.</a:t>
            </a:r>
          </a:p>
          <a:p>
            <a:pPr lvl="1">
              <a:buFont typeface="Arial"/>
              <a:buChar char="•"/>
            </a:pPr>
            <a:r>
              <a:rPr lang="en-US" sz="2400" dirty="0">
                <a:ea typeface="+mn-lt"/>
                <a:cs typeface="+mn-lt"/>
              </a:rPr>
              <a:t>  We asked pharmacies for their database.</a:t>
            </a:r>
          </a:p>
          <a:p>
            <a:pPr>
              <a:buFont typeface="Arial"/>
              <a:buChar char="•"/>
            </a:pPr>
            <a:endParaRPr lang="en-US" sz="2400" dirty="0">
              <a:latin typeface="Segoe UI Light"/>
              <a:cs typeface="Arial"/>
            </a:endParaRPr>
          </a:p>
          <a:p>
            <a:endParaRPr lang="en-US" sz="2800" i="1" dirty="0">
              <a:latin typeface="Segoe UI Light"/>
              <a:cs typeface="Arial"/>
            </a:endParaRPr>
          </a:p>
        </p:txBody>
      </p:sp>
    </p:spTree>
    <p:extLst>
      <p:ext uri="{BB962C8B-B14F-4D97-AF65-F5344CB8AC3E}">
        <p14:creationId xmlns:p14="http://schemas.microsoft.com/office/powerpoint/2010/main" val="40988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 calcmode="lin" valueType="num">
                                      <p:cBhvr additive="base">
                                        <p:cTn id="1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925CC-A6CB-4FC1-9FBE-7EC25E320FFE}"/>
              </a:ext>
            </a:extLst>
          </p:cNvPr>
          <p:cNvSpPr txBox="1"/>
          <p:nvPr/>
        </p:nvSpPr>
        <p:spPr>
          <a:xfrm>
            <a:off x="274872" y="388118"/>
            <a:ext cx="4804756" cy="584775"/>
          </a:xfrm>
          <a:prstGeom prst="rect">
            <a:avLst/>
          </a:prstGeom>
          <a:noFill/>
        </p:spPr>
        <p:txBody>
          <a:bodyPr wrap="square" rtlCol="0">
            <a:spAutoFit/>
          </a:bodyPr>
          <a:lstStyle/>
          <a:p>
            <a:r>
              <a:rPr lang="en-US" sz="3200" b="1" kern="2" dirty="0">
                <a:solidFill>
                  <a:srgbClr val="00CEFF">
                    <a:alpha val="100000"/>
                  </a:srgbClr>
                </a:solidFill>
                <a:latin typeface="Cabin"/>
              </a:rPr>
              <a:t>Problems</a:t>
            </a:r>
            <a:r>
              <a:rPr lang="en-US" dirty="0"/>
              <a:t> </a:t>
            </a:r>
            <a:r>
              <a:rPr lang="en-US" sz="3200" b="1" kern="2" dirty="0">
                <a:solidFill>
                  <a:srgbClr val="00CEFF">
                    <a:alpha val="100000"/>
                  </a:srgbClr>
                </a:solidFill>
                <a:latin typeface="Cabin"/>
              </a:rPr>
              <a:t>Faced (Cont.)</a:t>
            </a:r>
          </a:p>
        </p:txBody>
      </p:sp>
      <p:sp>
        <p:nvSpPr>
          <p:cNvPr id="4" name="TextBox 3">
            <a:extLst>
              <a:ext uri="{FF2B5EF4-FFF2-40B4-BE49-F238E27FC236}">
                <a16:creationId xmlns:a16="http://schemas.microsoft.com/office/drawing/2014/main" id="{0AB77B6F-90F9-4B91-9498-DAB33FEC4B33}"/>
              </a:ext>
            </a:extLst>
          </p:cNvPr>
          <p:cNvSpPr txBox="1"/>
          <p:nvPr/>
        </p:nvSpPr>
        <p:spPr>
          <a:xfrm>
            <a:off x="274872" y="1150007"/>
            <a:ext cx="9154877" cy="4585871"/>
          </a:xfrm>
          <a:prstGeom prst="rect">
            <a:avLst/>
          </a:prstGeom>
          <a:noFill/>
        </p:spPr>
        <p:txBody>
          <a:bodyPr wrap="square" rtlCol="0" anchor="t">
            <a:spAutoFit/>
          </a:bodyPr>
          <a:lstStyle/>
          <a:p>
            <a:pPr>
              <a:buChar char="•"/>
            </a:pPr>
            <a:r>
              <a:rPr lang="en-US" sz="2800" i="1" dirty="0">
                <a:latin typeface="Segoe UI Light"/>
                <a:cs typeface="Arial"/>
              </a:rPr>
              <a:t> </a:t>
            </a:r>
            <a:r>
              <a:rPr lang="en-US" sz="2400" dirty="0">
                <a:ea typeface="+mn-lt"/>
                <a:cs typeface="+mn-lt"/>
              </a:rPr>
              <a:t>Leak of pre-trained models</a:t>
            </a:r>
          </a:p>
          <a:p>
            <a:pPr lvl="1">
              <a:buChar char="•"/>
            </a:pPr>
            <a:r>
              <a:rPr lang="en-US" sz="2400" dirty="0">
                <a:ea typeface="+mn-lt"/>
                <a:cs typeface="+mn-lt"/>
              </a:rPr>
              <a:t> We had to train our model from scratch.</a:t>
            </a:r>
            <a:br>
              <a:rPr lang="en-US" sz="2400" dirty="0">
                <a:ea typeface="+mn-lt"/>
                <a:cs typeface="+mn-lt"/>
              </a:rPr>
            </a:br>
            <a:endParaRPr lang="en-US" sz="2400" dirty="0">
              <a:ea typeface="+mn-lt"/>
              <a:cs typeface="+mn-lt"/>
            </a:endParaRPr>
          </a:p>
          <a:p>
            <a:pPr>
              <a:buChar char="•"/>
            </a:pPr>
            <a:r>
              <a:rPr lang="en-US" sz="2400" dirty="0">
                <a:ea typeface="+mn-lt"/>
                <a:cs typeface="+mn-lt"/>
              </a:rPr>
              <a:t>  </a:t>
            </a:r>
            <a:r>
              <a:rPr lang="en-US" sz="2400" dirty="0" err="1">
                <a:ea typeface="+mn-lt"/>
                <a:cs typeface="+mn-lt"/>
              </a:rPr>
              <a:t>Ironpython</a:t>
            </a:r>
            <a:r>
              <a:rPr lang="en-US" sz="2400" dirty="0">
                <a:ea typeface="+mn-lt"/>
                <a:cs typeface="+mn-lt"/>
              </a:rPr>
              <a:t> does not work with python 2.7+</a:t>
            </a:r>
          </a:p>
          <a:p>
            <a:pPr lvl="1">
              <a:buChar char="•"/>
            </a:pPr>
            <a:r>
              <a:rPr lang="en-US" sz="2400" dirty="0">
                <a:ea typeface="+mn-lt"/>
                <a:cs typeface="+mn-lt"/>
              </a:rPr>
              <a:t> Used </a:t>
            </a:r>
            <a:r>
              <a:rPr lang="en-US" sz="2400" dirty="0" err="1">
                <a:ea typeface="+mn-lt"/>
                <a:cs typeface="+mn-lt"/>
              </a:rPr>
              <a:t>Tkinter</a:t>
            </a:r>
            <a:r>
              <a:rPr lang="en-US" sz="2400" dirty="0">
                <a:ea typeface="+mn-lt"/>
                <a:cs typeface="+mn-lt"/>
              </a:rPr>
              <a:t> python library for GUI.</a:t>
            </a:r>
            <a:br>
              <a:rPr lang="en-US" sz="2400" dirty="0">
                <a:ea typeface="+mn-lt"/>
                <a:cs typeface="+mn-lt"/>
              </a:rPr>
            </a:br>
            <a:endParaRPr lang="en-US" sz="2400" dirty="0">
              <a:ea typeface="+mn-lt"/>
              <a:cs typeface="+mn-lt"/>
            </a:endParaRPr>
          </a:p>
          <a:p>
            <a:pPr>
              <a:buFontTx/>
              <a:buChar char="•"/>
            </a:pPr>
            <a:r>
              <a:rPr lang="en-US" sz="2400" dirty="0">
                <a:ea typeface="+mn-lt"/>
                <a:cs typeface="+mn-lt"/>
              </a:rPr>
              <a:t> Computation power unavailability (Alex bib).</a:t>
            </a:r>
            <a:endParaRPr lang="en-US" sz="2400" dirty="0">
              <a:latin typeface="Segoe UI Light"/>
              <a:cs typeface="Arial"/>
            </a:endParaRPr>
          </a:p>
          <a:p>
            <a:pPr lvl="1">
              <a:buFontTx/>
              <a:buChar char="•"/>
            </a:pPr>
            <a:r>
              <a:rPr lang="en-US" sz="2400" dirty="0">
                <a:ea typeface="+mn-lt"/>
                <a:cs typeface="+mn-lt"/>
              </a:rPr>
              <a:t> Used Google </a:t>
            </a:r>
            <a:r>
              <a:rPr lang="en-US" sz="2400" dirty="0" err="1">
                <a:ea typeface="+mn-lt"/>
                <a:cs typeface="+mn-lt"/>
              </a:rPr>
              <a:t>Colaboratory</a:t>
            </a:r>
            <a:r>
              <a:rPr lang="en-US" sz="2400" dirty="0">
                <a:ea typeface="+mn-lt"/>
                <a:cs typeface="+mn-lt"/>
              </a:rPr>
              <a:t> (Google </a:t>
            </a:r>
            <a:r>
              <a:rPr lang="en-US" sz="2400" dirty="0" err="1">
                <a:ea typeface="+mn-lt"/>
                <a:cs typeface="+mn-lt"/>
              </a:rPr>
              <a:t>Colab</a:t>
            </a:r>
            <a:r>
              <a:rPr lang="en-US" sz="2400" dirty="0">
                <a:ea typeface="+mn-lt"/>
                <a:cs typeface="+mn-lt"/>
              </a:rPr>
              <a:t>).</a:t>
            </a:r>
            <a:br>
              <a:rPr lang="en-US" sz="2400" dirty="0">
                <a:ea typeface="+mn-lt"/>
                <a:cs typeface="+mn-lt"/>
              </a:rPr>
            </a:br>
            <a:endParaRPr lang="en-US" sz="2400" dirty="0">
              <a:ea typeface="+mn-lt"/>
              <a:cs typeface="+mn-lt"/>
            </a:endParaRPr>
          </a:p>
          <a:p>
            <a:pPr>
              <a:buChar char="•"/>
            </a:pPr>
            <a:r>
              <a:rPr lang="en-US" sz="2400" dirty="0">
                <a:ea typeface="+mn-lt"/>
                <a:cs typeface="+mn-lt"/>
              </a:rPr>
              <a:t> There are no experts to help us with filtering medications.</a:t>
            </a:r>
          </a:p>
          <a:p>
            <a:pPr>
              <a:buFontTx/>
              <a:buChar char="•"/>
            </a:pPr>
            <a:r>
              <a:rPr lang="en-US" sz="2400" dirty="0">
                <a:ea typeface="+mn-lt"/>
                <a:cs typeface="+mn-lt"/>
              </a:rPr>
              <a:t> Leak of segmentation dataset.</a:t>
            </a:r>
          </a:p>
          <a:p>
            <a:endParaRPr lang="en-US" sz="2400" dirty="0">
              <a:latin typeface="Segoe UI Light"/>
              <a:cs typeface="Arial"/>
            </a:endParaRPr>
          </a:p>
        </p:txBody>
      </p:sp>
    </p:spTree>
    <p:extLst>
      <p:ext uri="{BB962C8B-B14F-4D97-AF65-F5344CB8AC3E}">
        <p14:creationId xmlns:p14="http://schemas.microsoft.com/office/powerpoint/2010/main" val="4896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190329"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470331"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4959672"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12339"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191374"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50265"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674791"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596"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19291"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18449"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389917"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778097"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42872"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33686"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4365"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20853"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667995"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063178"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8669"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26192"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798800"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3887"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063178"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01823"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18762" y="4582517"/>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45669"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2802"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41276" y="3473818"/>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48521"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6981778"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75158" y="3532147"/>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31820" y="4582517"/>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endParaRPr lang="en-US" dirty="0"/>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18968"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01169"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41159"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09399"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51204"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95435"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48345"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31897"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39736"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88972"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55471"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136009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8" name="Freeform 126"/>
          <p:cNvSpPr>
            <a:spLocks noChangeArrowheads="1"/>
          </p:cNvSpPr>
          <p:nvPr/>
        </p:nvSpPr>
        <p:spPr bwMode="auto">
          <a:xfrm>
            <a:off x="910079" y="1771471"/>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3">
              <a:alphaModFix/>
            </a:blip>
            <a:stretch>
              <a:fillRect/>
            </a:stretch>
          </a:blipFill>
          <a:ln w="6363"/>
        </p:spPr>
      </p:sp>
      <p:sp>
        <p:nvSpPr>
          <p:cNvPr id="121" name="Text Box 121"/>
          <p:cNvSpPr txBox="1">
            <a:spLocks noChangeArrowheads="1"/>
          </p:cNvSpPr>
          <p:nvPr/>
        </p:nvSpPr>
        <p:spPr bwMode="auto">
          <a:xfrm>
            <a:off x="410299" y="422758"/>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Team Members</a:t>
            </a:r>
          </a:p>
        </p:txBody>
      </p:sp>
      <p:sp>
        <p:nvSpPr>
          <p:cNvPr id="130" name="Freeform 130"/>
          <p:cNvSpPr>
            <a:spLocks noChangeArrowheads="1"/>
          </p:cNvSpPr>
          <p:nvPr/>
        </p:nvSpPr>
        <p:spPr bwMode="auto">
          <a:xfrm>
            <a:off x="5619985" y="4058805"/>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4">
              <a:alphaModFix/>
            </a:blip>
            <a:stretch>
              <a:fillRect/>
            </a:stretch>
          </a:blipFill>
          <a:ln w="6363"/>
        </p:spPr>
      </p:sp>
      <p:sp>
        <p:nvSpPr>
          <p:cNvPr id="4" name="Freeform 122">
            <a:extLst>
              <a:ext uri="{FF2B5EF4-FFF2-40B4-BE49-F238E27FC236}">
                <a16:creationId xmlns:a16="http://schemas.microsoft.com/office/drawing/2014/main" id="{071FD915-57A8-49FD-967B-89CDF372A33A}"/>
              </a:ext>
            </a:extLst>
          </p:cNvPr>
          <p:cNvSpPr>
            <a:spLocks noChangeArrowheads="1"/>
          </p:cNvSpPr>
          <p:nvPr/>
        </p:nvSpPr>
        <p:spPr bwMode="auto">
          <a:xfrm>
            <a:off x="4452653" y="1775664"/>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5">
              <a:alphaModFix/>
            </a:blip>
            <a:stretch>
              <a:fillRect/>
            </a:stretch>
          </a:blipFill>
          <a:ln w="6363"/>
        </p:spPr>
      </p:sp>
      <p:sp>
        <p:nvSpPr>
          <p:cNvPr id="3" name="Speech Bubble: Rectangle with Corners Rounded 2">
            <a:extLst>
              <a:ext uri="{FF2B5EF4-FFF2-40B4-BE49-F238E27FC236}">
                <a16:creationId xmlns:a16="http://schemas.microsoft.com/office/drawing/2014/main" id="{F9EEE054-471C-4AD9-8304-92B12E718112}"/>
              </a:ext>
            </a:extLst>
          </p:cNvPr>
          <p:cNvSpPr/>
          <p:nvPr/>
        </p:nvSpPr>
        <p:spPr>
          <a:xfrm>
            <a:off x="4110389" y="1045982"/>
            <a:ext cx="2901171" cy="612648"/>
          </a:xfrm>
          <a:prstGeom prst="wedgeRoundRectCallou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Aya Abdelbasset</a:t>
            </a:r>
          </a:p>
        </p:txBody>
      </p:sp>
      <p:sp>
        <p:nvSpPr>
          <p:cNvPr id="29" name="Speech Bubble: Rectangle with Corners Rounded 28">
            <a:extLst>
              <a:ext uri="{FF2B5EF4-FFF2-40B4-BE49-F238E27FC236}">
                <a16:creationId xmlns:a16="http://schemas.microsoft.com/office/drawing/2014/main" id="{61B2F5D7-4821-4592-A367-D98F6FD5CF46}"/>
              </a:ext>
            </a:extLst>
          </p:cNvPr>
          <p:cNvSpPr/>
          <p:nvPr/>
        </p:nvSpPr>
        <p:spPr>
          <a:xfrm>
            <a:off x="628762" y="1045981"/>
            <a:ext cx="2901171" cy="612648"/>
          </a:xfrm>
          <a:prstGeom prst="wedgeRoundRectCallou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Youssif Sherif Eid</a:t>
            </a:r>
            <a:endParaRPr lang="en-US" err="1">
              <a:cs typeface="Calibri"/>
            </a:endParaRPr>
          </a:p>
        </p:txBody>
      </p:sp>
      <p:sp>
        <p:nvSpPr>
          <p:cNvPr id="30" name="Speech Bubble: Rectangle with Corners Rounded 29">
            <a:extLst>
              <a:ext uri="{FF2B5EF4-FFF2-40B4-BE49-F238E27FC236}">
                <a16:creationId xmlns:a16="http://schemas.microsoft.com/office/drawing/2014/main" id="{3DD6BC68-8F0D-4099-B14C-8609EC6EF16B}"/>
              </a:ext>
            </a:extLst>
          </p:cNvPr>
          <p:cNvSpPr/>
          <p:nvPr/>
        </p:nvSpPr>
        <p:spPr>
          <a:xfrm>
            <a:off x="7440341" y="1045982"/>
            <a:ext cx="2901171" cy="612648"/>
          </a:xfrm>
          <a:prstGeom prst="wedgeRoundRectCallou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Donia Adel </a:t>
            </a:r>
            <a:endParaRPr lang="en-US" err="1">
              <a:cs typeface="Calibri"/>
            </a:endParaRPr>
          </a:p>
        </p:txBody>
      </p:sp>
      <p:sp>
        <p:nvSpPr>
          <p:cNvPr id="31" name="Freeform 122">
            <a:extLst>
              <a:ext uri="{FF2B5EF4-FFF2-40B4-BE49-F238E27FC236}">
                <a16:creationId xmlns:a16="http://schemas.microsoft.com/office/drawing/2014/main" id="{89110373-1358-40AA-BCCA-EC0E748FA258}"/>
              </a:ext>
            </a:extLst>
          </p:cNvPr>
          <p:cNvSpPr>
            <a:spLocks noChangeArrowheads="1"/>
          </p:cNvSpPr>
          <p:nvPr/>
        </p:nvSpPr>
        <p:spPr bwMode="auto">
          <a:xfrm>
            <a:off x="7784151" y="1763284"/>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5">
              <a:alphaModFix/>
            </a:blip>
            <a:stretch>
              <a:fillRect/>
            </a:stretch>
          </a:blipFill>
          <a:ln w="6363"/>
        </p:spPr>
      </p:sp>
      <p:sp>
        <p:nvSpPr>
          <p:cNvPr id="32" name="Speech Bubble: Rectangle with Corners Rounded 31">
            <a:extLst>
              <a:ext uri="{FF2B5EF4-FFF2-40B4-BE49-F238E27FC236}">
                <a16:creationId xmlns:a16="http://schemas.microsoft.com/office/drawing/2014/main" id="{25F592F8-271A-4872-B369-90E5D8EAA9B4}"/>
              </a:ext>
            </a:extLst>
          </p:cNvPr>
          <p:cNvSpPr/>
          <p:nvPr/>
        </p:nvSpPr>
        <p:spPr>
          <a:xfrm>
            <a:off x="5322633" y="3385897"/>
            <a:ext cx="2901171" cy="612648"/>
          </a:xfrm>
          <a:prstGeom prst="wedgeRoundRectCallou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Abdelrahman Ibrahim </a:t>
            </a:r>
            <a:endParaRPr lang="en-US"/>
          </a:p>
        </p:txBody>
      </p:sp>
      <p:sp>
        <p:nvSpPr>
          <p:cNvPr id="33" name="Speech Bubble: Rectangle with Corners Rounded 32">
            <a:extLst>
              <a:ext uri="{FF2B5EF4-FFF2-40B4-BE49-F238E27FC236}">
                <a16:creationId xmlns:a16="http://schemas.microsoft.com/office/drawing/2014/main" id="{BE9AC776-4DE6-43D1-8C9A-E9B5CCE235F5}"/>
              </a:ext>
            </a:extLst>
          </p:cNvPr>
          <p:cNvSpPr/>
          <p:nvPr/>
        </p:nvSpPr>
        <p:spPr>
          <a:xfrm>
            <a:off x="1856364" y="3385897"/>
            <a:ext cx="2901171" cy="612648"/>
          </a:xfrm>
          <a:prstGeom prst="wedgeRoundRectCallou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Ranya Roshdy Hassan </a:t>
            </a:r>
            <a:endParaRPr lang="en-US" err="1">
              <a:cs typeface="Calibri"/>
            </a:endParaRPr>
          </a:p>
        </p:txBody>
      </p:sp>
      <p:sp>
        <p:nvSpPr>
          <p:cNvPr id="34" name="Freeform 122">
            <a:extLst>
              <a:ext uri="{FF2B5EF4-FFF2-40B4-BE49-F238E27FC236}">
                <a16:creationId xmlns:a16="http://schemas.microsoft.com/office/drawing/2014/main" id="{CAA38319-93D8-42F5-8A88-9E2B16DB6C40}"/>
              </a:ext>
            </a:extLst>
          </p:cNvPr>
          <p:cNvSpPr>
            <a:spLocks noChangeArrowheads="1"/>
          </p:cNvSpPr>
          <p:nvPr/>
        </p:nvSpPr>
        <p:spPr bwMode="auto">
          <a:xfrm>
            <a:off x="2124320" y="4103199"/>
            <a:ext cx="1102995" cy="1102995"/>
          </a:xfrm>
          <a:custGeom>
            <a:avLst/>
            <a:gdLst/>
            <a:ahLst/>
            <a:cxnLst/>
            <a:rect l="0" t="0" r="r" b="b"/>
            <a:pathLst>
              <a:path w="86851" h="86851">
                <a:moveTo>
                  <a:pt x="0" y="43425"/>
                </a:moveTo>
                <a:cubicBezTo>
                  <a:pt x="0" y="67395"/>
                  <a:pt x="19456" y="86851"/>
                  <a:pt x="43426" y="86851"/>
                </a:cubicBezTo>
                <a:cubicBezTo>
                  <a:pt x="67395" y="86851"/>
                  <a:pt x="86851" y="67395"/>
                  <a:pt x="86851" y="43425"/>
                </a:cubicBezTo>
                <a:cubicBezTo>
                  <a:pt x="86851" y="19456"/>
                  <a:pt x="67395" y="0"/>
                  <a:pt x="43426" y="0"/>
                </a:cubicBezTo>
                <a:cubicBezTo>
                  <a:pt x="19456" y="0"/>
                  <a:pt x="0" y="19456"/>
                  <a:pt x="0" y="43425"/>
                </a:cubicBezTo>
              </a:path>
            </a:pathLst>
          </a:custGeom>
          <a:blipFill rotWithShape="1">
            <a:blip r:embed="rId5">
              <a:alphaModFix/>
            </a:blip>
            <a:stretch>
              <a:fillRect/>
            </a:stretch>
          </a:blipFill>
          <a:ln w="6363"/>
        </p:spPr>
      </p:sp>
    </p:spTree>
    <p:extLst>
      <p:ext uri="{BB962C8B-B14F-4D97-AF65-F5344CB8AC3E}">
        <p14:creationId xmlns:p14="http://schemas.microsoft.com/office/powerpoint/2010/main" val="1601804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777C6C-5B3C-4043-9099-22F2611DE5B6}"/>
              </a:ext>
            </a:extLst>
          </p:cNvPr>
          <p:cNvSpPr txBox="1"/>
          <p:nvPr/>
        </p:nvSpPr>
        <p:spPr>
          <a:xfrm>
            <a:off x="344930" y="450084"/>
            <a:ext cx="35358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kern="2" dirty="0">
                <a:solidFill>
                  <a:srgbClr val="00CEFF">
                    <a:alpha val="100000"/>
                  </a:srgbClr>
                </a:solidFill>
                <a:latin typeface="Cabin"/>
              </a:rPr>
              <a:t>Conclusion</a:t>
            </a:r>
          </a:p>
        </p:txBody>
      </p:sp>
      <p:sp>
        <p:nvSpPr>
          <p:cNvPr id="3" name="Rectangle 2">
            <a:extLst>
              <a:ext uri="{FF2B5EF4-FFF2-40B4-BE49-F238E27FC236}">
                <a16:creationId xmlns:a16="http://schemas.microsoft.com/office/drawing/2014/main" id="{6FCF823E-9226-457D-8362-BF29BEA790AD}"/>
              </a:ext>
            </a:extLst>
          </p:cNvPr>
          <p:cNvSpPr/>
          <p:nvPr/>
        </p:nvSpPr>
        <p:spPr>
          <a:xfrm>
            <a:off x="344930" y="1034859"/>
            <a:ext cx="9787640" cy="4062651"/>
          </a:xfrm>
          <a:prstGeom prst="rect">
            <a:avLst/>
          </a:prstGeom>
        </p:spPr>
        <p:txBody>
          <a:bodyPr wrap="square" anchor="t">
            <a:spAutoFit/>
          </a:bodyPr>
          <a:lstStyle/>
          <a:p>
            <a:pPr marL="285750" indent="-285750">
              <a:buFont typeface="Arial" panose="020B0604020202020204" pitchFamily="34" charset="0"/>
              <a:buChar char="•"/>
            </a:pPr>
            <a:r>
              <a:rPr lang="en-US" sz="2400" dirty="0">
                <a:ea typeface="+mn-lt"/>
                <a:cs typeface="+mn-lt"/>
              </a:rPr>
              <a:t>We developed Handwriting prescription recognition model which can:</a:t>
            </a:r>
          </a:p>
          <a:p>
            <a:pPr marL="742950" lvl="1" indent="-285750">
              <a:buFont typeface="Arial" panose="020B0604020202020204" pitchFamily="34" charset="0"/>
              <a:buChar char="•"/>
            </a:pPr>
            <a:r>
              <a:rPr lang="en-US" sz="2400" dirty="0">
                <a:ea typeface="+mn-lt"/>
                <a:cs typeface="+mn-lt"/>
              </a:rPr>
              <a:t>Recognize exact or approximate medicine name from cursive handwriting. </a:t>
            </a:r>
          </a:p>
          <a:p>
            <a:pPr marL="285750" indent="-285750">
              <a:buFont typeface="Arial" panose="020B0604020202020204" pitchFamily="34" charset="0"/>
              <a:buChar char="•"/>
            </a:pPr>
            <a:r>
              <a:rPr lang="en-US" sz="2400" dirty="0">
                <a:ea typeface="+mn-lt"/>
                <a:cs typeface="+mn-lt"/>
              </a:rPr>
              <a:t>Collected our dataset (prescription forms).</a:t>
            </a:r>
          </a:p>
          <a:p>
            <a:pPr marL="285750" indent="-285750">
              <a:buFont typeface="Arial" panose="020B0604020202020204" pitchFamily="34" charset="0"/>
              <a:buChar char="•"/>
            </a:pPr>
            <a:r>
              <a:rPr lang="en-US" sz="2400" dirty="0">
                <a:ea typeface="+mn-lt"/>
                <a:cs typeface="+mn-lt"/>
              </a:rPr>
              <a:t>Also, we got helper medications database.</a:t>
            </a:r>
          </a:p>
          <a:p>
            <a:pPr marL="285750" indent="-285750">
              <a:buFont typeface="Arial" panose="020B0604020202020204" pitchFamily="34" charset="0"/>
              <a:buChar char="•"/>
            </a:pPr>
            <a:r>
              <a:rPr lang="en-US" sz="2400" dirty="0">
                <a:ea typeface="+mn-lt"/>
                <a:cs typeface="+mn-lt"/>
              </a:rPr>
              <a:t>The dataset size:</a:t>
            </a:r>
          </a:p>
          <a:p>
            <a:pPr marL="742950" lvl="1" indent="-285750">
              <a:buFont typeface="Arial" panose="020B0604020202020204" pitchFamily="34" charset="0"/>
              <a:buChar char="•"/>
            </a:pPr>
            <a:r>
              <a:rPr lang="en-US" sz="2400" dirty="0">
                <a:ea typeface="+mn-lt"/>
                <a:cs typeface="+mn-lt"/>
              </a:rPr>
              <a:t>Training set: 9K image from IAM dataset supported by 700 image from </a:t>
            </a:r>
          </a:p>
          <a:p>
            <a:pPr lvl="1"/>
            <a:r>
              <a:rPr lang="en-US" sz="2400" dirty="0">
                <a:ea typeface="+mn-lt"/>
                <a:cs typeface="+mn-lt"/>
              </a:rPr>
              <a:t>     collected prescription Dataset.</a:t>
            </a:r>
          </a:p>
          <a:p>
            <a:pPr marL="742950" lvl="1" indent="-285750">
              <a:buFont typeface="Arial" panose="020B0604020202020204" pitchFamily="34" charset="0"/>
              <a:buChar char="•"/>
            </a:pPr>
            <a:r>
              <a:rPr lang="en-US" sz="2400" dirty="0">
                <a:ea typeface="+mn-lt"/>
                <a:cs typeface="+mn-lt"/>
              </a:rPr>
              <a:t>Testing set: 100 prescription image .</a:t>
            </a:r>
          </a:p>
          <a:p>
            <a:pPr marL="285750" indent="-285750">
              <a:buFont typeface="Arial" panose="020B0604020202020204" pitchFamily="34" charset="0"/>
              <a:buChar char="•"/>
            </a:pPr>
            <a:r>
              <a:rPr lang="en-US" sz="2400" dirty="0">
                <a:ea typeface="+mn-lt"/>
                <a:cs typeface="+mn-lt"/>
              </a:rPr>
              <a:t>Overall obtained accuracy :75%.</a:t>
            </a:r>
          </a:p>
          <a:p>
            <a:endParaRPr lang="en-US" dirty="0"/>
          </a:p>
        </p:txBody>
      </p:sp>
    </p:spTree>
    <p:extLst>
      <p:ext uri="{BB962C8B-B14F-4D97-AF65-F5344CB8AC3E}">
        <p14:creationId xmlns:p14="http://schemas.microsoft.com/office/powerpoint/2010/main" val="1037211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19358"/>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247479"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11153"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16822"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69489"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48524"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91087"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31941"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8418"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60113"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75599"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47067"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18919"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83694"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74508"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5187"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78003"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08817"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04000"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5819"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83342"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55950"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34709"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04000"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42645"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77445" y="4588259"/>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6491"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952"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00221" y="3483047"/>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805671"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38928"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38526" y="3531273"/>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57246" y="4583242"/>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76118"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58319"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81981"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66549"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608354"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2585"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805495"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72719"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80558"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29794"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96293"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2366322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A43E5F5B-02E5-4999-84A7-AF00466445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8431" y="190310"/>
            <a:ext cx="9588953" cy="5132996"/>
          </a:xfrm>
          <a:prstGeom prst="rect">
            <a:avLst/>
          </a:prstGeom>
        </p:spPr>
      </p:pic>
    </p:spTree>
    <p:extLst>
      <p:ext uri="{BB962C8B-B14F-4D97-AF65-F5344CB8AC3E}">
        <p14:creationId xmlns:p14="http://schemas.microsoft.com/office/powerpoint/2010/main" val="321328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231151"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494827"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00494"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53161"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32196"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74761"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15613"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092"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43787"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59271"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30739"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02593"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67368"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58182"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8861"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61675"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692491"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087674"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9491"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67014"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39622"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8383"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087674"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26319"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66366" y="4591337"/>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70165"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624"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8036" y="3473818"/>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89343"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22600"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3752" y="3531273"/>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56316" y="4583242"/>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endParaRPr lang="en-US" dirty="0"/>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59790"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41991"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65655"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50221"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92026"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36257"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89167"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56393"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64232"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13468"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79967"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2635406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 name="TextBox 2"/>
          <p:cNvSpPr txBox="1"/>
          <p:nvPr/>
        </p:nvSpPr>
        <p:spPr>
          <a:xfrm>
            <a:off x="404596" y="902633"/>
            <a:ext cx="9477955" cy="3416320"/>
          </a:xfrm>
          <a:prstGeom prst="rect">
            <a:avLst/>
          </a:prstGeom>
          <a:noFill/>
        </p:spPr>
        <p:txBody>
          <a:bodyPr wrap="square" rtlCol="0" anchor="t">
            <a:spAutoFit/>
          </a:bodyPr>
          <a:lstStyle/>
          <a:p>
            <a:pPr marL="285750" indent="-285750">
              <a:buFont typeface="Arial" panose="020B0604020202020204" pitchFamily="34" charset="0"/>
              <a:buChar char="•"/>
            </a:pPr>
            <a:r>
              <a:rPr lang="en-GB" sz="2400" dirty="0">
                <a:cs typeface="Calibri"/>
              </a:rPr>
              <a:t>   </a:t>
            </a:r>
            <a:r>
              <a:rPr lang="en-GB" sz="2400" dirty="0">
                <a:ea typeface="+mn-lt"/>
                <a:cs typeface="+mn-lt"/>
              </a:rPr>
              <a:t>It is intended to make automatic segmentation for text lines.</a:t>
            </a:r>
          </a:p>
          <a:p>
            <a:pPr marL="457200" indent="-457200">
              <a:buFont typeface="Arial"/>
              <a:buChar char="•"/>
            </a:pPr>
            <a:r>
              <a:rPr lang="en-US" sz="2400" dirty="0">
                <a:ea typeface="+mn-lt"/>
                <a:cs typeface="+mn-lt"/>
              </a:rPr>
              <a:t>It is intended to expand the project so it can cover many platforms such like: Android, windows, etc.</a:t>
            </a:r>
          </a:p>
          <a:p>
            <a:pPr marL="457200" indent="-457200">
              <a:buFont typeface="Arial"/>
              <a:buChar char="•"/>
            </a:pPr>
            <a:r>
              <a:rPr lang="en-US" sz="2400" dirty="0">
                <a:ea typeface="+mn-lt"/>
                <a:cs typeface="+mn-lt"/>
              </a:rPr>
              <a:t>Categorize database by disease case to reduce search space.</a:t>
            </a:r>
          </a:p>
          <a:p>
            <a:pPr marL="457200" indent="-457200">
              <a:buFont typeface="Arial"/>
              <a:buChar char="•"/>
            </a:pPr>
            <a:r>
              <a:rPr lang="en-US" sz="2400" dirty="0">
                <a:ea typeface="+mn-lt"/>
                <a:cs typeface="+mn-lt"/>
              </a:rPr>
              <a:t>We will improve the performance of the project by using larger prescription dataset.</a:t>
            </a:r>
          </a:p>
          <a:p>
            <a:pPr marL="457200" indent="-457200">
              <a:buFont typeface="Arial"/>
              <a:buChar char="•"/>
            </a:pPr>
            <a:r>
              <a:rPr lang="en-US" sz="2400" dirty="0">
                <a:ea typeface="+mn-lt"/>
                <a:cs typeface="+mn-lt"/>
              </a:rPr>
              <a:t>Use better methods for getting best match of the predicted medication’s name.</a:t>
            </a:r>
          </a:p>
          <a:p>
            <a:pPr marL="457200" indent="-457200">
              <a:buFont typeface="Arial"/>
              <a:buChar char="•"/>
            </a:pPr>
            <a:endParaRPr lang="en-US" sz="2400" i="1" dirty="0"/>
          </a:p>
        </p:txBody>
      </p:sp>
      <p:sp>
        <p:nvSpPr>
          <p:cNvPr id="676" name="Text Box 676"/>
          <p:cNvSpPr txBox="1">
            <a:spLocks noChangeArrowheads="1"/>
          </p:cNvSpPr>
          <p:nvPr/>
        </p:nvSpPr>
        <p:spPr bwMode="auto">
          <a:xfrm>
            <a:off x="410299" y="422758"/>
            <a:ext cx="9662605" cy="479875"/>
          </a:xfrm>
          <a:prstGeom prst="rect">
            <a:avLst/>
          </a:prstGeom>
        </p:spPr>
        <p:txBody>
          <a:bodyPr wrap="square" lIns="0" tIns="0" rIns="0" bIns="0" rtlCol="0" anchor="t">
            <a:spAutoFit/>
          </a:bodyPr>
          <a:lstStyle/>
          <a:p>
            <a:pPr>
              <a:lnSpc>
                <a:spcPct val="101237"/>
              </a:lnSpc>
              <a:spcAft>
                <a:spcPts val="500"/>
              </a:spcAft>
            </a:pPr>
            <a:r>
              <a:rPr lang="en-US" sz="3200" b="1" kern="2" dirty="0">
                <a:solidFill>
                  <a:srgbClr val="00CEFF">
                    <a:alpha val="100000"/>
                  </a:srgbClr>
                </a:solidFill>
                <a:latin typeface="Cabin"/>
              </a:rPr>
              <a:t>Future Work</a:t>
            </a:r>
            <a:endParaRPr lang="en-US" sz="3200" b="1" dirty="0">
              <a:cs typeface="Calibri"/>
            </a:endParaRPr>
          </a:p>
        </p:txBody>
      </p:sp>
      <p:sp>
        <p:nvSpPr>
          <p:cNvPr id="2" name="TextBox 1">
            <a:extLst>
              <a:ext uri="{FF2B5EF4-FFF2-40B4-BE49-F238E27FC236}">
                <a16:creationId xmlns:a16="http://schemas.microsoft.com/office/drawing/2014/main" id="{3CB0CF3B-3D93-431C-B083-93DF34B3F592}"/>
              </a:ext>
            </a:extLst>
          </p:cNvPr>
          <p:cNvSpPr txBox="1"/>
          <p:nvPr/>
        </p:nvSpPr>
        <p:spPr>
          <a:xfrm>
            <a:off x="3867150" y="2724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13198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dirty="0">
                <a:solidFill>
                  <a:srgbClr val="00CEFF">
                    <a:alpha val="100000"/>
                  </a:srgbClr>
                </a:solidFill>
                <a:latin typeface="Cabin"/>
              </a:rPr>
              <a:t>Agenda</a:t>
            </a:r>
          </a:p>
        </p:txBody>
      </p:sp>
      <p:grpSp>
        <p:nvGrpSpPr>
          <p:cNvPr id="111" name="Group 111"/>
          <p:cNvGrpSpPr/>
          <p:nvPr/>
        </p:nvGrpSpPr>
        <p:grpSpPr>
          <a:xfrm>
            <a:off x="3239313"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535647"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08656"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61323"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40358"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415581"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23775"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2912"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84607"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67433"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38901"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843413"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208188"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99002"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9681"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69837"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733311"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128494"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7653"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75176"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47784"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9203"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128494"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267139"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702961" y="4583062"/>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10985"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786"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90317" y="3494931"/>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97505"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30762"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91837" y="3531273"/>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63953" y="4583062"/>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67952"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50153"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906475"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58383"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600188"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44419"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97329"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97213"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905052"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54288"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920787"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1649716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685DCB-89B6-421A-A880-09FBFE790248}"/>
              </a:ext>
            </a:extLst>
          </p:cNvPr>
          <p:cNvSpPr txBox="1"/>
          <p:nvPr/>
        </p:nvSpPr>
        <p:spPr>
          <a:xfrm>
            <a:off x="425018" y="361812"/>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kern="2" dirty="0">
                <a:solidFill>
                  <a:srgbClr val="00CEFF">
                    <a:alpha val="100000"/>
                  </a:srgbClr>
                </a:solidFill>
                <a:latin typeface="Cabin"/>
              </a:rPr>
              <a:t>Tools</a:t>
            </a:r>
          </a:p>
        </p:txBody>
      </p:sp>
      <p:sp>
        <p:nvSpPr>
          <p:cNvPr id="3" name="TextBox 2">
            <a:extLst>
              <a:ext uri="{FF2B5EF4-FFF2-40B4-BE49-F238E27FC236}">
                <a16:creationId xmlns:a16="http://schemas.microsoft.com/office/drawing/2014/main" id="{BD57A491-F1D9-401F-9BA2-54E0A9FF5DC7}"/>
              </a:ext>
            </a:extLst>
          </p:cNvPr>
          <p:cNvSpPr txBox="1"/>
          <p:nvPr/>
        </p:nvSpPr>
        <p:spPr>
          <a:xfrm>
            <a:off x="699762" y="1121479"/>
            <a:ext cx="4538988"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400" dirty="0">
                <a:ea typeface="+mn-lt"/>
                <a:cs typeface="+mn-lt"/>
              </a:rPr>
              <a:t>Python</a:t>
            </a:r>
          </a:p>
          <a:p>
            <a:pPr marL="742950" lvl="1" indent="-285750">
              <a:buFont typeface="Arial"/>
              <a:buChar char="•"/>
            </a:pPr>
            <a:r>
              <a:rPr lang="en-US" sz="2400" dirty="0">
                <a:ea typeface="+mn-lt"/>
                <a:cs typeface="+mn-lt"/>
              </a:rPr>
              <a:t>Anaconda</a:t>
            </a:r>
          </a:p>
          <a:p>
            <a:pPr marL="742950" lvl="1" indent="-285750">
              <a:buFont typeface="Arial"/>
              <a:buChar char="•"/>
            </a:pPr>
            <a:r>
              <a:rPr lang="en-US" sz="2400" dirty="0">
                <a:ea typeface="+mn-lt"/>
                <a:cs typeface="+mn-lt"/>
              </a:rPr>
              <a:t>Numpy</a:t>
            </a:r>
          </a:p>
          <a:p>
            <a:pPr marL="742950" lvl="1" indent="-285750">
              <a:buFont typeface="Arial"/>
              <a:buChar char="•"/>
            </a:pPr>
            <a:r>
              <a:rPr lang="en-US" sz="2400" dirty="0">
                <a:ea typeface="+mn-lt"/>
                <a:cs typeface="+mn-lt"/>
              </a:rPr>
              <a:t>OpenCV</a:t>
            </a:r>
            <a:br>
              <a:rPr lang="en-US" sz="2400" dirty="0">
                <a:ea typeface="+mn-lt"/>
                <a:cs typeface="+mn-lt"/>
              </a:rPr>
            </a:br>
            <a:endParaRPr lang="en-US" sz="2400" dirty="0">
              <a:ea typeface="+mn-lt"/>
              <a:cs typeface="+mn-lt"/>
            </a:endParaRPr>
          </a:p>
          <a:p>
            <a:pPr marL="285750" indent="-285750">
              <a:buFont typeface="Arial"/>
              <a:buChar char="•"/>
            </a:pPr>
            <a:r>
              <a:rPr lang="en-US" sz="2400" dirty="0">
                <a:ea typeface="+mn-lt"/>
                <a:cs typeface="+mn-lt"/>
              </a:rPr>
              <a:t>TensorFlow</a:t>
            </a:r>
          </a:p>
          <a:p>
            <a:endParaRPr lang="en-US" sz="2400" dirty="0">
              <a:ea typeface="+mn-lt"/>
              <a:cs typeface="+mn-lt"/>
            </a:endParaRPr>
          </a:p>
          <a:p>
            <a:pPr marL="285750" indent="-285750">
              <a:buFont typeface="Arial"/>
              <a:buChar char="•"/>
            </a:pPr>
            <a:r>
              <a:rPr lang="en-US" sz="2400" dirty="0">
                <a:ea typeface="+mn-lt"/>
                <a:cs typeface="+mn-lt"/>
              </a:rPr>
              <a:t>Colab</a:t>
            </a:r>
          </a:p>
          <a:p>
            <a:pPr marL="742950" lvl="1" indent="-285750">
              <a:buFont typeface="Arial"/>
              <a:buChar char="•"/>
            </a:pPr>
            <a:endParaRPr lang="en-US" dirty="0">
              <a:cs typeface="Calibri"/>
            </a:endParaRPr>
          </a:p>
          <a:p>
            <a:pPr marL="742950" lvl="1" indent="-285750">
              <a:buFont typeface="Arial"/>
              <a:buChar char="•"/>
            </a:pPr>
            <a:endParaRPr lang="en-US" dirty="0">
              <a:cs typeface="Calibri"/>
            </a:endParaRPr>
          </a:p>
        </p:txBody>
      </p:sp>
      <p:pic>
        <p:nvPicPr>
          <p:cNvPr id="5" name="Picture 4">
            <a:extLst>
              <a:ext uri="{FF2B5EF4-FFF2-40B4-BE49-F238E27FC236}">
                <a16:creationId xmlns:a16="http://schemas.microsoft.com/office/drawing/2014/main" id="{5E3E7CFE-FE3F-432B-A11F-8026D1E4C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5806" y="490914"/>
            <a:ext cx="3016709" cy="1498023"/>
          </a:xfrm>
          <a:prstGeom prst="rect">
            <a:avLst/>
          </a:prstGeom>
        </p:spPr>
      </p:pic>
      <p:pic>
        <p:nvPicPr>
          <p:cNvPr id="7" name="Picture 6">
            <a:extLst>
              <a:ext uri="{FF2B5EF4-FFF2-40B4-BE49-F238E27FC236}">
                <a16:creationId xmlns:a16="http://schemas.microsoft.com/office/drawing/2014/main" id="{877AC2D9-C96E-4064-AA40-3787F9DD8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094" y="3742045"/>
            <a:ext cx="4179413" cy="2573509"/>
          </a:xfrm>
          <a:prstGeom prst="rect">
            <a:avLst/>
          </a:prstGeom>
        </p:spPr>
      </p:pic>
      <p:pic>
        <p:nvPicPr>
          <p:cNvPr id="9" name="Picture 8">
            <a:extLst>
              <a:ext uri="{FF2B5EF4-FFF2-40B4-BE49-F238E27FC236}">
                <a16:creationId xmlns:a16="http://schemas.microsoft.com/office/drawing/2014/main" id="{0EBEE024-708A-4EB6-9330-61B546D6D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3968" y="1722532"/>
            <a:ext cx="2276252" cy="2460434"/>
          </a:xfrm>
          <a:prstGeom prst="rect">
            <a:avLst/>
          </a:prstGeom>
        </p:spPr>
      </p:pic>
      <p:pic>
        <p:nvPicPr>
          <p:cNvPr id="6" name="Picture 5">
            <a:extLst>
              <a:ext uri="{FF2B5EF4-FFF2-40B4-BE49-F238E27FC236}">
                <a16:creationId xmlns:a16="http://schemas.microsoft.com/office/drawing/2014/main" id="{D1214891-EBB3-49F9-9978-6D7AFD251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7136" y="2067275"/>
            <a:ext cx="4994407" cy="2207579"/>
          </a:xfrm>
          <a:prstGeom prst="rect">
            <a:avLst/>
          </a:prstGeom>
        </p:spPr>
      </p:pic>
    </p:spTree>
    <p:extLst>
      <p:ext uri="{BB962C8B-B14F-4D97-AF65-F5344CB8AC3E}">
        <p14:creationId xmlns:p14="http://schemas.microsoft.com/office/powerpoint/2010/main" val="3360292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A056D-2F3C-4DBE-81E3-762FA30250B1}"/>
              </a:ext>
            </a:extLst>
          </p:cNvPr>
          <p:cNvSpPr txBox="1"/>
          <p:nvPr/>
        </p:nvSpPr>
        <p:spPr>
          <a:xfrm>
            <a:off x="399419" y="136625"/>
            <a:ext cx="26688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kern="2" dirty="0">
                <a:solidFill>
                  <a:srgbClr val="00CEFF">
                    <a:alpha val="100000"/>
                  </a:srgbClr>
                </a:solidFill>
                <a:latin typeface="Cabin"/>
              </a:rPr>
              <a:t>References</a:t>
            </a:r>
          </a:p>
        </p:txBody>
      </p:sp>
      <p:sp>
        <p:nvSpPr>
          <p:cNvPr id="3" name="TextBox 2">
            <a:extLst>
              <a:ext uri="{FF2B5EF4-FFF2-40B4-BE49-F238E27FC236}">
                <a16:creationId xmlns:a16="http://schemas.microsoft.com/office/drawing/2014/main" id="{80D99AC0-B03A-4C81-8416-87D815B643E3}"/>
              </a:ext>
            </a:extLst>
          </p:cNvPr>
          <p:cNvSpPr txBox="1"/>
          <p:nvPr/>
        </p:nvSpPr>
        <p:spPr>
          <a:xfrm>
            <a:off x="399419" y="668988"/>
            <a:ext cx="977328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4"/>
                </a:solidFill>
                <a:ea typeface="+mn-lt"/>
                <a:cs typeface="+mn-lt"/>
              </a:rPr>
              <a:t>•[1]</a:t>
            </a:r>
            <a:r>
              <a:rPr lang="en-GB" sz="2400" dirty="0">
                <a:solidFill>
                  <a:schemeClr val="accent4"/>
                </a:solidFill>
                <a:cs typeface="Calibri"/>
              </a:rPr>
              <a:t>Laurence </a:t>
            </a:r>
            <a:r>
              <a:rPr lang="en-GB" sz="2400" dirty="0" err="1">
                <a:solidFill>
                  <a:schemeClr val="accent4"/>
                </a:solidFill>
                <a:cs typeface="Calibri"/>
              </a:rPr>
              <a:t>Likforman-Sulem</a:t>
            </a:r>
            <a:r>
              <a:rPr lang="en-GB" sz="2400" dirty="0">
                <a:solidFill>
                  <a:schemeClr val="accent4"/>
                </a:solidFill>
                <a:cs typeface="Calibri"/>
              </a:rPr>
              <a:t>, Edgard </a:t>
            </a:r>
            <a:r>
              <a:rPr lang="en-GB" sz="2400" dirty="0" err="1">
                <a:solidFill>
                  <a:schemeClr val="accent4"/>
                </a:solidFill>
                <a:cs typeface="Calibri"/>
              </a:rPr>
              <a:t>Chammas</a:t>
            </a:r>
            <a:r>
              <a:rPr lang="en-GB" sz="2400" dirty="0">
                <a:solidFill>
                  <a:schemeClr val="accent4"/>
                </a:solidFill>
                <a:cs typeface="Calibri"/>
              </a:rPr>
              <a:t> and </a:t>
            </a:r>
            <a:r>
              <a:rPr lang="en-GB" sz="2400" dirty="0" err="1">
                <a:solidFill>
                  <a:schemeClr val="accent4"/>
                </a:solidFill>
                <a:cs typeface="Calibri"/>
              </a:rPr>
              <a:t>Chafic</a:t>
            </a:r>
            <a:r>
              <a:rPr lang="en-GB" sz="2400" dirty="0">
                <a:solidFill>
                  <a:schemeClr val="accent4"/>
                </a:solidFill>
                <a:cs typeface="Calibri"/>
              </a:rPr>
              <a:t> Mokbel "Handwriting Recognition of Historical Documents with Few </a:t>
            </a:r>
            <a:r>
              <a:rPr lang="en-GB" sz="2400" dirty="0" err="1">
                <a:solidFill>
                  <a:schemeClr val="accent4"/>
                </a:solidFill>
                <a:cs typeface="Calibri"/>
              </a:rPr>
              <a:t>Labeled</a:t>
            </a:r>
            <a:r>
              <a:rPr lang="en-GB" sz="2400" dirty="0">
                <a:solidFill>
                  <a:schemeClr val="accent4"/>
                </a:solidFill>
                <a:cs typeface="Calibri"/>
              </a:rPr>
              <a:t> Data"</a:t>
            </a:r>
            <a:endParaRPr lang="en-US" sz="2400" dirty="0">
              <a:solidFill>
                <a:schemeClr val="accent4"/>
              </a:solidFill>
              <a:ea typeface="+mn-lt"/>
              <a:cs typeface="+mn-lt"/>
            </a:endParaRPr>
          </a:p>
          <a:p>
            <a:r>
              <a:rPr lang="en-US" sz="2400" dirty="0">
                <a:solidFill>
                  <a:schemeClr val="accent4"/>
                </a:solidFill>
                <a:ea typeface="+mn-lt"/>
                <a:cs typeface="+mn-lt"/>
              </a:rPr>
              <a:t>•[2] </a:t>
            </a:r>
            <a:r>
              <a:rPr lang="en-GB" sz="2400" dirty="0">
                <a:solidFill>
                  <a:schemeClr val="accent4"/>
                </a:solidFill>
              </a:rPr>
              <a:t>Mohamed Yousef, Khaled F. Hussain, and Usama S. Mohammed "Accurate, Data-Efficient, Unconstrained Text Recognition with Convolutional Neural Networks"</a:t>
            </a:r>
            <a:endParaRPr lang="en-US" sz="2400" dirty="0">
              <a:solidFill>
                <a:schemeClr val="accent4"/>
              </a:solidFill>
              <a:ea typeface="+mn-lt"/>
              <a:cs typeface="+mn-lt"/>
            </a:endParaRPr>
          </a:p>
          <a:p>
            <a:r>
              <a:rPr lang="en-US" sz="2400" dirty="0">
                <a:ea typeface="+mn-lt"/>
                <a:cs typeface="+mn-lt"/>
              </a:rPr>
              <a:t>•[3] Rohan Vaidya, Darshan Trivedi, Sagar </a:t>
            </a:r>
            <a:r>
              <a:rPr lang="en-US" sz="2400" dirty="0" err="1">
                <a:ea typeface="+mn-lt"/>
                <a:cs typeface="+mn-lt"/>
              </a:rPr>
              <a:t>Satra</a:t>
            </a:r>
            <a:r>
              <a:rPr lang="en-US" sz="2400" dirty="0">
                <a:ea typeface="+mn-lt"/>
                <a:cs typeface="+mn-lt"/>
              </a:rPr>
              <a:t>. "Handwritten Character Recognition Using Deep-Learning." Proceedings of the 2nd International. •[4]Conference on Inventive Communication and Computational Technologies (ICICCT 2018) IEEE Xplore Compliant - Part Number: CFP18BAC-ART; ISBN:978-1-5386-1974-2.</a:t>
            </a:r>
            <a:endParaRPr lang="en-US" sz="2400" dirty="0">
              <a:cs typeface="Calibri"/>
            </a:endParaRPr>
          </a:p>
          <a:p>
            <a:r>
              <a:rPr lang="en-US" sz="2400" dirty="0">
                <a:ea typeface="+mn-lt"/>
                <a:cs typeface="+mn-lt"/>
              </a:rPr>
              <a:t>•[5] Pritam </a:t>
            </a:r>
            <a:r>
              <a:rPr lang="en-US" sz="2400" dirty="0" err="1">
                <a:ea typeface="+mn-lt"/>
                <a:cs typeface="+mn-lt"/>
              </a:rPr>
              <a:t>Dhande</a:t>
            </a:r>
            <a:r>
              <a:rPr lang="en-US" sz="2400" dirty="0">
                <a:ea typeface="+mn-lt"/>
                <a:cs typeface="+mn-lt"/>
              </a:rPr>
              <a:t>, Reena </a:t>
            </a:r>
            <a:r>
              <a:rPr lang="en-US" sz="2400" dirty="0" err="1">
                <a:ea typeface="+mn-lt"/>
                <a:cs typeface="+mn-lt"/>
              </a:rPr>
              <a:t>Kh</a:t>
            </a:r>
            <a:r>
              <a:rPr lang="en-US" sz="2400" dirty="0">
                <a:ea typeface="+mn-lt"/>
                <a:cs typeface="+mn-lt"/>
              </a:rPr>
              <a:t> </a:t>
            </a:r>
            <a:r>
              <a:rPr lang="en-US" sz="2400" dirty="0" err="1">
                <a:ea typeface="+mn-lt"/>
                <a:cs typeface="+mn-lt"/>
              </a:rPr>
              <a:t>arat</a:t>
            </a:r>
            <a:r>
              <a:rPr lang="en-US" sz="2400" dirty="0">
                <a:ea typeface="+mn-lt"/>
                <a:cs typeface="+mn-lt"/>
              </a:rPr>
              <a:t>. "Recognition Of Cursive English Handwritten Characters. "  International Conference on Trends in Electronics and Informatics ICEI 2017.</a:t>
            </a:r>
            <a:endParaRPr lang="en-US" sz="2400" dirty="0">
              <a:cs typeface="Calibri"/>
            </a:endParaRPr>
          </a:p>
        </p:txBody>
      </p:sp>
    </p:spTree>
    <p:extLst>
      <p:ext uri="{BB962C8B-B14F-4D97-AF65-F5344CB8AC3E}">
        <p14:creationId xmlns:p14="http://schemas.microsoft.com/office/powerpoint/2010/main" val="42203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 name="TextBox 2"/>
          <p:cNvSpPr txBox="1"/>
          <p:nvPr/>
        </p:nvSpPr>
        <p:spPr>
          <a:xfrm>
            <a:off x="499772" y="1106090"/>
            <a:ext cx="9477955" cy="3693319"/>
          </a:xfrm>
          <a:prstGeom prst="rect">
            <a:avLst/>
          </a:prstGeom>
          <a:noFill/>
        </p:spPr>
        <p:txBody>
          <a:bodyPr wrap="square" rtlCol="0" anchor="t">
            <a:spAutoFit/>
          </a:bodyPr>
          <a:lstStyle/>
          <a:p>
            <a:r>
              <a:rPr lang="en-GB" sz="2400" dirty="0">
                <a:ea typeface="+mn-lt"/>
                <a:cs typeface="+mn-lt"/>
              </a:rPr>
              <a:t>•[6] Savitha </a:t>
            </a:r>
            <a:r>
              <a:rPr lang="en-GB" sz="2400" dirty="0" err="1">
                <a:ea typeface="+mn-lt"/>
                <a:cs typeface="+mn-lt"/>
              </a:rPr>
              <a:t>Attigeri</a:t>
            </a:r>
            <a:r>
              <a:rPr lang="en-GB" sz="2400" dirty="0">
                <a:ea typeface="+mn-lt"/>
                <a:cs typeface="+mn-lt"/>
              </a:rPr>
              <a:t> "Neural Network based Handwritten Character Recognition system" Department of Computer Science and Engineering </a:t>
            </a:r>
            <a:r>
              <a:rPr lang="en-GB" sz="2400" dirty="0" err="1">
                <a:ea typeface="+mn-lt"/>
                <a:cs typeface="+mn-lt"/>
              </a:rPr>
              <a:t>STJIT,Ranebennur</a:t>
            </a:r>
            <a:r>
              <a:rPr lang="en-GB" sz="2400" dirty="0">
                <a:ea typeface="+mn-lt"/>
                <a:cs typeface="+mn-lt"/>
              </a:rPr>
              <a:t> 3 March 2018.</a:t>
            </a:r>
            <a:endParaRPr lang="en-US" sz="2400" dirty="0">
              <a:cs typeface="Calibri"/>
            </a:endParaRPr>
          </a:p>
          <a:p>
            <a:r>
              <a:rPr lang="en-GB" sz="2400" dirty="0">
                <a:cs typeface="Calibri"/>
              </a:rPr>
              <a:t>•[7]</a:t>
            </a:r>
            <a:r>
              <a:rPr lang="en-US" dirty="0">
                <a:ea typeface="+mn-lt"/>
                <a:cs typeface="+mn-lt"/>
              </a:rPr>
              <a:t> </a:t>
            </a:r>
            <a:r>
              <a:rPr lang="en-US" sz="2400" dirty="0"/>
              <a:t>Vishnu </a:t>
            </a:r>
            <a:r>
              <a:rPr lang="en-US" sz="2400" dirty="0" err="1"/>
              <a:t>Sundaresan</a:t>
            </a:r>
            <a:r>
              <a:rPr lang="en-US" sz="2400" dirty="0"/>
              <a:t>, Jasper Lin. “Recognizing Handwritten Digits and Characters” </a:t>
            </a:r>
            <a:r>
              <a:rPr lang="en-US" sz="2400" dirty="0" err="1"/>
              <a:t>Stanfrod</a:t>
            </a:r>
            <a:r>
              <a:rPr lang="en-US" sz="2400" dirty="0"/>
              <a:t> University fall 2015, CS231.</a:t>
            </a:r>
          </a:p>
          <a:p>
            <a:r>
              <a:rPr lang="en-US" sz="2400" dirty="0">
                <a:ea typeface="+mn-lt"/>
                <a:cs typeface="+mn-lt"/>
              </a:rPr>
              <a:t>•[8]  Gauri </a:t>
            </a:r>
            <a:r>
              <a:rPr lang="en-US" sz="2400" dirty="0" err="1">
                <a:ea typeface="+mn-lt"/>
                <a:cs typeface="+mn-lt"/>
              </a:rPr>
              <a:t>Katiyar</a:t>
            </a:r>
            <a:r>
              <a:rPr lang="en-US" sz="2400" dirty="0">
                <a:ea typeface="+mn-lt"/>
                <a:cs typeface="+mn-lt"/>
              </a:rPr>
              <a:t> and Shabana </a:t>
            </a:r>
            <a:r>
              <a:rPr lang="en-US" sz="2400" dirty="0" err="1">
                <a:ea typeface="+mn-lt"/>
                <a:cs typeface="+mn-lt"/>
              </a:rPr>
              <a:t>Mehfuz</a:t>
            </a:r>
            <a:r>
              <a:rPr lang="en-US" sz="2400" dirty="0">
                <a:ea typeface="+mn-lt"/>
                <a:cs typeface="+mn-lt"/>
              </a:rPr>
              <a:t> "A hybrid recognition system for off‑line handwritten characters." Department of Electrical Engineering, Jamia </a:t>
            </a:r>
            <a:r>
              <a:rPr lang="en-US" sz="2400" dirty="0" err="1">
                <a:ea typeface="+mn-lt"/>
                <a:cs typeface="+mn-lt"/>
              </a:rPr>
              <a:t>Millia</a:t>
            </a:r>
            <a:r>
              <a:rPr lang="en-US" sz="2400" dirty="0">
                <a:ea typeface="+mn-lt"/>
                <a:cs typeface="+mn-lt"/>
              </a:rPr>
              <a:t> Islamia, New Delhi, </a:t>
            </a:r>
            <a:r>
              <a:rPr lang="en-US" sz="2400" dirty="0" err="1">
                <a:ea typeface="+mn-lt"/>
                <a:cs typeface="+mn-lt"/>
              </a:rPr>
              <a:t>Indias</a:t>
            </a:r>
            <a:r>
              <a:rPr lang="en-US" sz="2400" dirty="0">
                <a:ea typeface="+mn-lt"/>
                <a:cs typeface="+mn-lt"/>
              </a:rPr>
              <a:t>. </a:t>
            </a:r>
            <a:endParaRPr lang="en-US" sz="2400" dirty="0">
              <a:cs typeface="Calibri"/>
            </a:endParaRPr>
          </a:p>
          <a:p>
            <a:endParaRPr lang="en-US" sz="2400" dirty="0"/>
          </a:p>
          <a:p>
            <a:endParaRPr lang="en-US" dirty="0">
              <a:cs typeface="Calibri"/>
            </a:endParaRPr>
          </a:p>
        </p:txBody>
      </p:sp>
      <p:sp>
        <p:nvSpPr>
          <p:cNvPr id="676" name="Text Box 676"/>
          <p:cNvSpPr txBox="1">
            <a:spLocks noChangeArrowheads="1"/>
          </p:cNvSpPr>
          <p:nvPr/>
        </p:nvSpPr>
        <p:spPr bwMode="auto">
          <a:xfrm>
            <a:off x="410299" y="422758"/>
            <a:ext cx="9662605" cy="474361"/>
          </a:xfrm>
          <a:prstGeom prst="rect">
            <a:avLst/>
          </a:prstGeom>
        </p:spPr>
        <p:txBody>
          <a:bodyPr wrap="square" lIns="0" tIns="0" rIns="0" bIns="0" rtlCol="0" anchor="t">
            <a:spAutoFit/>
          </a:bodyPr>
          <a:lstStyle/>
          <a:p>
            <a:pPr algn="l">
              <a:lnSpc>
                <a:spcPct val="101237"/>
              </a:lnSpc>
              <a:spcAft>
                <a:spcPts val="500"/>
              </a:spcAft>
            </a:pPr>
            <a:endParaRPr lang="en-US" sz="3200" b="1" kern="2">
              <a:solidFill>
                <a:srgbClr val="00CEFF">
                  <a:alpha val="100000"/>
                </a:srgbClr>
              </a:solidFill>
              <a:latin typeface="Cabin"/>
            </a:endParaRPr>
          </a:p>
        </p:txBody>
      </p:sp>
      <p:sp>
        <p:nvSpPr>
          <p:cNvPr id="2" name="TextBox 1">
            <a:extLst>
              <a:ext uri="{FF2B5EF4-FFF2-40B4-BE49-F238E27FC236}">
                <a16:creationId xmlns:a16="http://schemas.microsoft.com/office/drawing/2014/main" id="{1B7E0C18-C00B-4F6D-8020-BA6E2FFB06B0}"/>
              </a:ext>
            </a:extLst>
          </p:cNvPr>
          <p:cNvSpPr txBox="1"/>
          <p:nvPr/>
        </p:nvSpPr>
        <p:spPr>
          <a:xfrm>
            <a:off x="499772" y="422758"/>
            <a:ext cx="36795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kern="2" dirty="0">
                <a:solidFill>
                  <a:srgbClr val="00CEFF">
                    <a:alpha val="100000"/>
                  </a:srgbClr>
                </a:solidFill>
                <a:latin typeface="Cabin"/>
              </a:rPr>
              <a:t>References(Cont.)</a:t>
            </a:r>
            <a:r>
              <a:rPr lang="en-US" sz="3200" dirty="0">
                <a:solidFill>
                  <a:srgbClr val="00B0F0"/>
                </a:solidFill>
                <a:cs typeface="Calibri"/>
              </a:rPr>
              <a:t>​</a:t>
            </a:r>
          </a:p>
        </p:txBody>
      </p:sp>
    </p:spTree>
    <p:extLst>
      <p:ext uri="{BB962C8B-B14F-4D97-AF65-F5344CB8AC3E}">
        <p14:creationId xmlns:p14="http://schemas.microsoft.com/office/powerpoint/2010/main" val="973652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700" name="Text Box 700"/>
          <p:cNvSpPr txBox="1">
            <a:spLocks noChangeArrowheads="1"/>
          </p:cNvSpPr>
          <p:nvPr/>
        </p:nvSpPr>
        <p:spPr bwMode="auto">
          <a:xfrm>
            <a:off x="4955206" y="2597684"/>
            <a:ext cx="4422051" cy="1067343"/>
          </a:xfrm>
          <a:prstGeom prst="rect">
            <a:avLst/>
          </a:prstGeom>
        </p:spPr>
        <p:txBody>
          <a:bodyPr wrap="square" lIns="0" tIns="0" rIns="0" bIns="0" rtlCol="0" anchor="ctr">
            <a:spAutoFit/>
          </a:bodyPr>
          <a:lstStyle/>
          <a:p>
            <a:pPr indent="0" algn="ctr">
              <a:lnSpc>
                <a:spcPct val="101237"/>
              </a:lnSpc>
              <a:spcAft>
                <a:spcPts val="1000"/>
              </a:spcAft>
            </a:pPr>
            <a:r>
              <a:rPr lang="en-US" sz="7200" b="1" kern="2">
                <a:latin typeface="Cabin"/>
              </a:rPr>
              <a:t>The End</a:t>
            </a:r>
          </a:p>
        </p:txBody>
      </p:sp>
      <p:sp>
        <p:nvSpPr>
          <p:cNvPr id="702" name="Text Box 702"/>
          <p:cNvSpPr txBox="1">
            <a:spLocks noChangeArrowheads="1"/>
          </p:cNvSpPr>
          <p:nvPr/>
        </p:nvSpPr>
        <p:spPr bwMode="auto">
          <a:xfrm>
            <a:off x="5345579" y="3993266"/>
            <a:ext cx="3336011" cy="474361"/>
          </a:xfrm>
          <a:prstGeom prst="rect">
            <a:avLst/>
          </a:prstGeom>
        </p:spPr>
        <p:txBody>
          <a:bodyPr wrap="square" lIns="0" tIns="0" rIns="0" bIns="0" rtlCol="0" anchor="ctr">
            <a:spAutoFit/>
          </a:bodyPr>
          <a:lstStyle/>
          <a:p>
            <a:pPr indent="0" algn="ctr">
              <a:lnSpc>
                <a:spcPct val="101237"/>
              </a:lnSpc>
              <a:spcAft>
                <a:spcPts val="1000"/>
              </a:spcAft>
            </a:pPr>
            <a:r>
              <a:rPr lang="en-US" sz="3200" b="1" kern="2">
                <a:latin typeface="Cabin"/>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263805"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462166"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33148"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85815"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64850"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42100"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48267"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9431"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11126"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91925"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63393"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769932"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34707"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25521"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200"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94329"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659830"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055013"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2145"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99668"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72276"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5722"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055013"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193658"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727453" y="4588259"/>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37504"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278"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1641" y="3448425"/>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821997"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55254"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33500" y="3542896"/>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622010" y="4589861"/>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92444"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4645"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32994"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82875"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624680"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8911"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821821"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23732"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31571"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80807"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47306"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3698772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700" name="Text Box 700"/>
          <p:cNvSpPr txBox="1">
            <a:spLocks noChangeArrowheads="1"/>
          </p:cNvSpPr>
          <p:nvPr/>
        </p:nvSpPr>
        <p:spPr bwMode="auto">
          <a:xfrm>
            <a:off x="4955206" y="1974019"/>
            <a:ext cx="4422051" cy="2314673"/>
          </a:xfrm>
          <a:prstGeom prst="rect">
            <a:avLst/>
          </a:prstGeom>
        </p:spPr>
        <p:txBody>
          <a:bodyPr wrap="square" lIns="0" tIns="0" rIns="0" bIns="0" rtlCol="0" anchor="ctr">
            <a:spAutoFit/>
          </a:bodyPr>
          <a:lstStyle/>
          <a:p>
            <a:pPr indent="0" algn="ctr">
              <a:lnSpc>
                <a:spcPct val="101237"/>
              </a:lnSpc>
              <a:spcAft>
                <a:spcPts val="1000"/>
              </a:spcAft>
            </a:pPr>
            <a:r>
              <a:rPr lang="en-US" sz="7200" b="1" kern="2">
                <a:latin typeface="Cabin"/>
              </a:rPr>
              <a:t>Thank</a:t>
            </a:r>
          </a:p>
          <a:p>
            <a:pPr indent="0" algn="ctr">
              <a:lnSpc>
                <a:spcPct val="101237"/>
              </a:lnSpc>
              <a:spcAft>
                <a:spcPts val="1000"/>
              </a:spcAft>
            </a:pPr>
            <a:r>
              <a:rPr lang="en-US" sz="7200" b="1" kern="2">
                <a:latin typeface="Cabin"/>
              </a:rPr>
              <a:t>You</a:t>
            </a:r>
          </a:p>
        </p:txBody>
      </p:sp>
    </p:spTree>
    <p:extLst>
      <p:ext uri="{BB962C8B-B14F-4D97-AF65-F5344CB8AC3E}">
        <p14:creationId xmlns:p14="http://schemas.microsoft.com/office/powerpoint/2010/main" val="23267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a:solidFill>
                  <a:srgbClr val="00CEFF">
                    <a:alpha val="100000"/>
                  </a:srgbClr>
                </a:solidFill>
                <a:latin typeface="Cabin"/>
              </a:rPr>
              <a:t>Agenda</a:t>
            </a:r>
          </a:p>
        </p:txBody>
      </p:sp>
      <p:grpSp>
        <p:nvGrpSpPr>
          <p:cNvPr id="111" name="Group 111"/>
          <p:cNvGrpSpPr/>
          <p:nvPr/>
        </p:nvGrpSpPr>
        <p:grpSpPr>
          <a:xfrm>
            <a:off x="3206658"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454004"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4976001"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28668"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07703"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333938"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691120"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1269"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302964"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734778"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06246"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761770"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126545"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317359"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8038"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737182"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651668"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3046851"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14998"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1942521"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15129"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77560"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3046851"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185496"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695786" y="4612698"/>
            <a:ext cx="1210588" cy="369332"/>
          </a:xfrm>
          <a:prstGeom prst="rect">
            <a:avLst/>
          </a:prstGeom>
          <a:noFill/>
        </p:spPr>
        <p:txBody>
          <a:bodyPr wrap="none" rtlCol="0">
            <a:spAutoFit/>
          </a:bodyPr>
          <a:lstStyle/>
          <a:p>
            <a:r>
              <a:rPr lang="en-US"/>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9342"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131"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83698" y="3458157"/>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764850"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6998107"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7806" y="3542896"/>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512645" y="4583242"/>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endParaRPr lang="en-US" dirty="0"/>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435297"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17498"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824832"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25728"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567533"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11764"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764674"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315570"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823409"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72645"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839144"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411334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611" name="Text Box 611"/>
          <p:cNvSpPr txBox="1">
            <a:spLocks noChangeArrowheads="1"/>
          </p:cNvSpPr>
          <p:nvPr/>
        </p:nvSpPr>
        <p:spPr bwMode="auto">
          <a:xfrm>
            <a:off x="410299" y="422758"/>
            <a:ext cx="9662605" cy="474361"/>
          </a:xfrm>
          <a:prstGeom prst="rect">
            <a:avLst/>
          </a:prstGeom>
        </p:spPr>
        <p:txBody>
          <a:bodyPr wrap="square" lIns="0" tIns="0" rIns="0" bIns="0" rtlCol="0" anchor="t">
            <a:spAutoFit/>
          </a:bodyPr>
          <a:lstStyle/>
          <a:p>
            <a:pPr>
              <a:lnSpc>
                <a:spcPct val="101237"/>
              </a:lnSpc>
              <a:spcAft>
                <a:spcPts val="500"/>
              </a:spcAft>
            </a:pPr>
            <a:r>
              <a:rPr lang="en-US" sz="3200" b="1" kern="2" dirty="0">
                <a:solidFill>
                  <a:srgbClr val="00CEFF">
                    <a:alpha val="100000"/>
                  </a:srgbClr>
                </a:solidFill>
                <a:latin typeface="Cabin"/>
              </a:rPr>
              <a:t>Problem Definition</a:t>
            </a:r>
          </a:p>
        </p:txBody>
      </p:sp>
      <p:sp>
        <p:nvSpPr>
          <p:cNvPr id="2" name="AutoShape 4" descr="Image result for leaf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TextBox 4"/>
          <p:cNvSpPr txBox="1"/>
          <p:nvPr/>
        </p:nvSpPr>
        <p:spPr>
          <a:xfrm>
            <a:off x="410299" y="1041973"/>
            <a:ext cx="7607030" cy="2308324"/>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The traditional way of writing still exist.</a:t>
            </a:r>
            <a:br>
              <a:rPr lang="en-US" sz="2400" dirty="0"/>
            </a:br>
            <a:endParaRPr lang="en-US" sz="2400" dirty="0"/>
          </a:p>
          <a:p>
            <a:pPr marL="342900" indent="-342900">
              <a:buFont typeface="Arial" panose="020B0604020202020204" pitchFamily="34" charset="0"/>
              <a:buChar char="•"/>
            </a:pPr>
            <a:r>
              <a:rPr lang="en-US" sz="2400" dirty="0"/>
              <a:t>Difficulty of medical doctor’s handwriting.</a:t>
            </a:r>
            <a:br>
              <a:rPr lang="en-US" sz="2400" dirty="0"/>
            </a:br>
            <a:endParaRPr lang="ar-EG" sz="2400" dirty="0"/>
          </a:p>
          <a:p>
            <a:pPr marL="342900" indent="-342900">
              <a:buFont typeface="Arial" panose="020B0604020202020204" pitchFamily="34" charset="0"/>
              <a:buChar char="•"/>
            </a:pPr>
            <a:r>
              <a:rPr lang="en-US" sz="2400" dirty="0"/>
              <a:t>Pharmacists find it difficult to read prescriptions.</a:t>
            </a:r>
          </a:p>
          <a:p>
            <a:pPr marL="285750" indent="-285750">
              <a:buFont typeface="Arial" panose="020B0604020202020204" pitchFamily="34" charset="0"/>
              <a:buChar char="•"/>
            </a:pPr>
            <a:endParaRPr lang="en-US" sz="2400" i="1" dirty="0">
              <a:solidFill>
                <a:srgbClr val="FFFFFF"/>
              </a:solidFill>
              <a:cs typeface="Calibri"/>
            </a:endParaRPr>
          </a:p>
        </p:txBody>
      </p:sp>
      <p:sp>
        <p:nvSpPr>
          <p:cNvPr id="6" name="TextBox 5"/>
          <p:cNvSpPr txBox="1"/>
          <p:nvPr/>
        </p:nvSpPr>
        <p:spPr>
          <a:xfrm>
            <a:off x="2196193" y="4627235"/>
            <a:ext cx="5881706" cy="338554"/>
          </a:xfrm>
          <a:prstGeom prst="rect">
            <a:avLst/>
          </a:prstGeom>
          <a:noFill/>
        </p:spPr>
        <p:txBody>
          <a:bodyPr wrap="square" rtlCol="0" anchor="t">
            <a:spAutoFit/>
          </a:bodyPr>
          <a:lstStyle/>
          <a:p>
            <a:r>
              <a:rPr lang="en-GB" sz="1600" dirty="0"/>
              <a:t>	Input Image						 Expected output</a:t>
            </a:r>
          </a:p>
        </p:txBody>
      </p:sp>
      <p:pic>
        <p:nvPicPr>
          <p:cNvPr id="7" name="Picture 14" descr="A drawing of a person&#10;&#10;Description generated with high confidence">
            <a:extLst>
              <a:ext uri="{FF2B5EF4-FFF2-40B4-BE49-F238E27FC236}">
                <a16:creationId xmlns:a16="http://schemas.microsoft.com/office/drawing/2014/main" id="{A3ECDAC0-FF8F-493F-B313-6E65C6FE2CB0}"/>
              </a:ext>
            </a:extLst>
          </p:cNvPr>
          <p:cNvPicPr>
            <a:picLocks noChangeAspect="1"/>
          </p:cNvPicPr>
          <p:nvPr/>
        </p:nvPicPr>
        <p:blipFill>
          <a:blip r:embed="rId3"/>
          <a:stretch>
            <a:fillRect/>
          </a:stretch>
        </p:blipFill>
        <p:spPr>
          <a:xfrm>
            <a:off x="2258987" y="3806633"/>
            <a:ext cx="2002073" cy="841320"/>
          </a:xfrm>
          <a:prstGeom prst="rect">
            <a:avLst/>
          </a:prstGeom>
        </p:spPr>
      </p:pic>
      <p:sp>
        <p:nvSpPr>
          <p:cNvPr id="4" name="Arrow: Right 3">
            <a:extLst>
              <a:ext uri="{FF2B5EF4-FFF2-40B4-BE49-F238E27FC236}">
                <a16:creationId xmlns:a16="http://schemas.microsoft.com/office/drawing/2014/main" id="{FE4A65E4-0EDA-431F-A7E2-3FD7FB67C6B0}"/>
              </a:ext>
            </a:extLst>
          </p:cNvPr>
          <p:cNvSpPr/>
          <p:nvPr/>
        </p:nvSpPr>
        <p:spPr>
          <a:xfrm>
            <a:off x="4688369" y="3984977"/>
            <a:ext cx="978408"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1E418E-DB91-4C1B-A134-BB0F740BC877}"/>
              </a:ext>
            </a:extLst>
          </p:cNvPr>
          <p:cNvSpPr/>
          <p:nvPr/>
        </p:nvSpPr>
        <p:spPr>
          <a:xfrm>
            <a:off x="6216442" y="3806633"/>
            <a:ext cx="1861457" cy="841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Augmentin</a:t>
            </a:r>
          </a:p>
        </p:txBody>
      </p:sp>
    </p:spTree>
    <p:extLst>
      <p:ext uri="{BB962C8B-B14F-4D97-AF65-F5344CB8AC3E}">
        <p14:creationId xmlns:p14="http://schemas.microsoft.com/office/powerpoint/2010/main" val="188507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3338CC-E9F7-45AE-9470-D2BD3DC2442A}"/>
              </a:ext>
            </a:extLst>
          </p:cNvPr>
          <p:cNvSpPr txBox="1"/>
          <p:nvPr/>
        </p:nvSpPr>
        <p:spPr>
          <a:xfrm>
            <a:off x="299257" y="224444"/>
            <a:ext cx="4123113" cy="584775"/>
          </a:xfrm>
          <a:prstGeom prst="rect">
            <a:avLst/>
          </a:prstGeom>
          <a:noFill/>
        </p:spPr>
        <p:txBody>
          <a:bodyPr wrap="square" rtlCol="0">
            <a:spAutoFit/>
          </a:bodyPr>
          <a:lstStyle/>
          <a:p>
            <a:r>
              <a:rPr lang="en-US" sz="3200" b="1" kern="2" dirty="0">
                <a:solidFill>
                  <a:srgbClr val="00CEFF">
                    <a:alpha val="100000"/>
                  </a:srgbClr>
                </a:solidFill>
                <a:latin typeface="Cabin"/>
              </a:rPr>
              <a:t>Motivation</a:t>
            </a:r>
          </a:p>
        </p:txBody>
      </p:sp>
      <p:sp>
        <p:nvSpPr>
          <p:cNvPr id="3" name="TextBox 2">
            <a:extLst>
              <a:ext uri="{FF2B5EF4-FFF2-40B4-BE49-F238E27FC236}">
                <a16:creationId xmlns:a16="http://schemas.microsoft.com/office/drawing/2014/main" id="{9A14B549-2AAF-4C5E-AD1F-E20F07F97474}"/>
              </a:ext>
            </a:extLst>
          </p:cNvPr>
          <p:cNvSpPr txBox="1"/>
          <p:nvPr/>
        </p:nvSpPr>
        <p:spPr>
          <a:xfrm>
            <a:off x="523702" y="1263535"/>
            <a:ext cx="5477048" cy="3754874"/>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t>Despite</a:t>
            </a:r>
            <a:r>
              <a:rPr lang="en-US" sz="2800" dirty="0"/>
              <a:t> </a:t>
            </a:r>
            <a:r>
              <a:rPr lang="en-US" sz="2400" dirty="0"/>
              <a:t>the abundance of technological writing tools, people still take their notes traditionally: with pen and paper.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Egypt, patients verbally ask for medications.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Pharmacists find it difficult to read prescriptions.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63EDAF-2CA2-4B0C-9B44-4BFBC6D0C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9" y="2952750"/>
            <a:ext cx="4297135" cy="2199142"/>
          </a:xfrm>
          <a:prstGeom prst="rect">
            <a:avLst/>
          </a:prstGeom>
        </p:spPr>
      </p:pic>
    </p:spTree>
    <p:extLst>
      <p:ext uri="{BB962C8B-B14F-4D97-AF65-F5344CB8AC3E}">
        <p14:creationId xmlns:p14="http://schemas.microsoft.com/office/powerpoint/2010/main" val="403177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309772" y="468430"/>
            <a:ext cx="9662605" cy="474361"/>
          </a:xfrm>
          <a:prstGeom prst="rect">
            <a:avLst/>
          </a:prstGeom>
        </p:spPr>
        <p:txBody>
          <a:bodyPr wrap="square" lIns="0" tIns="0" rIns="0" bIns="0" rtlCol="0" anchor="t">
            <a:spAutoFit/>
          </a:bodyPr>
          <a:lstStyle/>
          <a:p>
            <a:pPr algn="l">
              <a:lnSpc>
                <a:spcPct val="101237"/>
              </a:lnSpc>
              <a:spcAft>
                <a:spcPts val="500"/>
              </a:spcAft>
            </a:pPr>
            <a:r>
              <a:rPr lang="en-US" sz="3200" b="1" kern="2" dirty="0">
                <a:solidFill>
                  <a:srgbClr val="00CEFF">
                    <a:alpha val="100000"/>
                  </a:srgbClr>
                </a:solidFill>
                <a:latin typeface="Cabin"/>
              </a:rPr>
              <a:t>Agenda</a:t>
            </a:r>
          </a:p>
        </p:txBody>
      </p:sp>
      <p:grpSp>
        <p:nvGrpSpPr>
          <p:cNvPr id="111" name="Group 111"/>
          <p:cNvGrpSpPr/>
          <p:nvPr/>
        </p:nvGrpSpPr>
        <p:grpSpPr>
          <a:xfrm>
            <a:off x="3271974" y="3867155"/>
            <a:ext cx="489128" cy="192151"/>
            <a:chOff x="5089665" y="4348467"/>
            <a:chExt cx="489128" cy="192151"/>
          </a:xfrm>
          <a:solidFill>
            <a:schemeClr val="tx1"/>
          </a:solidFill>
        </p:grpSpPr>
        <p:sp>
          <p:nvSpPr>
            <p:cNvPr id="112" name="Freeform 112"/>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grpSp>
        <p:nvGrpSpPr>
          <p:cNvPr id="50" name="Group 50"/>
          <p:cNvGrpSpPr/>
          <p:nvPr/>
        </p:nvGrpSpPr>
        <p:grpSpPr>
          <a:xfrm>
            <a:off x="2388689" y="1663263"/>
            <a:ext cx="489115" cy="192151"/>
            <a:chOff x="5132972" y="1078738"/>
            <a:chExt cx="489115" cy="192151"/>
          </a:xfrm>
          <a:solidFill>
            <a:schemeClr val="tx1"/>
          </a:solidFill>
        </p:grpSpPr>
        <p:sp>
          <p:nvSpPr>
            <p:cNvPr id="51" name="Freeform 51"/>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8" name="Group 88"/>
          <p:cNvGrpSpPr/>
          <p:nvPr/>
        </p:nvGrpSpPr>
        <p:grpSpPr>
          <a:xfrm>
            <a:off x="5041317" y="3687935"/>
            <a:ext cx="489128" cy="192151"/>
            <a:chOff x="5089601" y="2705684"/>
            <a:chExt cx="489128" cy="192151"/>
          </a:xfrm>
          <a:solidFill>
            <a:schemeClr val="bg2">
              <a:lumMod val="50000"/>
            </a:schemeClr>
          </a:solidFill>
        </p:grpSpPr>
        <p:sp>
          <p:nvSpPr>
            <p:cNvPr id="89" name="Freeform 89"/>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sp>
        <p:nvSpPr>
          <p:cNvPr id="22" name="TextBox 21">
            <a:extLst>
              <a:ext uri="{FF2B5EF4-FFF2-40B4-BE49-F238E27FC236}">
                <a16:creationId xmlns:a16="http://schemas.microsoft.com/office/drawing/2014/main" id="{B3EECFEE-DDC7-436D-A898-A5A0F65B9567}"/>
              </a:ext>
            </a:extLst>
          </p:cNvPr>
          <p:cNvSpPr txBox="1"/>
          <p:nvPr/>
        </p:nvSpPr>
        <p:spPr>
          <a:xfrm>
            <a:off x="693984" y="4583711"/>
            <a:ext cx="1579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Experimental Results</a:t>
            </a:r>
          </a:p>
        </p:txBody>
      </p:sp>
      <p:sp>
        <p:nvSpPr>
          <p:cNvPr id="15" name="Oval 14">
            <a:extLst>
              <a:ext uri="{FF2B5EF4-FFF2-40B4-BE49-F238E27FC236}">
                <a16:creationId xmlns:a16="http://schemas.microsoft.com/office/drawing/2014/main" id="{EC9CCABB-A5BB-4264-800C-5AAC1ACFD876}"/>
              </a:ext>
            </a:extLst>
          </p:cNvPr>
          <p:cNvSpPr/>
          <p:nvPr/>
        </p:nvSpPr>
        <p:spPr>
          <a:xfrm>
            <a:off x="2273019" y="3458157"/>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9A846E-728E-4C7C-B083-253E9037D4F1}"/>
              </a:ext>
            </a:extLst>
          </p:cNvPr>
          <p:cNvSpPr/>
          <p:nvPr/>
        </p:nvSpPr>
        <p:spPr>
          <a:xfrm>
            <a:off x="1268623" y="1269669"/>
            <a:ext cx="1001093" cy="105058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88">
            <a:extLst>
              <a:ext uri="{FF2B5EF4-FFF2-40B4-BE49-F238E27FC236}">
                <a16:creationId xmlns:a16="http://schemas.microsoft.com/office/drawing/2014/main" id="{59D49012-48D5-4B1F-8D5D-B9804D0E2F77}"/>
              </a:ext>
            </a:extLst>
          </p:cNvPr>
          <p:cNvGrpSpPr/>
          <p:nvPr/>
        </p:nvGrpSpPr>
        <p:grpSpPr>
          <a:xfrm>
            <a:off x="1756436" y="3844173"/>
            <a:ext cx="489128" cy="192151"/>
            <a:chOff x="5089601" y="2705684"/>
            <a:chExt cx="489128" cy="192151"/>
          </a:xfrm>
          <a:solidFill>
            <a:schemeClr val="tx1"/>
          </a:solidFill>
        </p:grpSpPr>
        <p:sp>
          <p:nvSpPr>
            <p:cNvPr id="77" name="Freeform 89">
              <a:extLst>
                <a:ext uri="{FF2B5EF4-FFF2-40B4-BE49-F238E27FC236}">
                  <a16:creationId xmlns:a16="http://schemas.microsoft.com/office/drawing/2014/main" id="{EDDC06F6-4D8B-40DC-838B-B6F2EAEC599D}"/>
                </a:ext>
              </a:extLst>
            </p:cNvPr>
            <p:cNvSpPr>
              <a:spLocks noChangeArrowheads="1"/>
            </p:cNvSpPr>
            <p:nvPr/>
          </p:nvSpPr>
          <p:spPr bwMode="auto">
            <a:xfrm>
              <a:off x="5089601" y="2705684"/>
              <a:ext cx="489128" cy="192151"/>
            </a:xfrm>
            <a:custGeom>
              <a:avLst/>
              <a:gdLst/>
              <a:ahLst/>
              <a:cxnLst/>
              <a:rect l="0" t="0" r="r" b="b"/>
              <a:pathLst>
                <a:path w="38515" h="15131">
                  <a:moveTo>
                    <a:pt x="38515" y="7566"/>
                  </a:moveTo>
                  <a:lnTo>
                    <a:pt x="25410" y="0"/>
                  </a:lnTo>
                  <a:cubicBezTo>
                    <a:pt x="26225" y="1410"/>
                    <a:pt x="26807" y="2943"/>
                    <a:pt x="27132" y="4540"/>
                  </a:cubicBezTo>
                  <a:lnTo>
                    <a:pt x="551" y="6963"/>
                  </a:lnTo>
                  <a:cubicBezTo>
                    <a:pt x="239" y="6991"/>
                    <a:pt x="0" y="7252"/>
                    <a:pt x="0" y="7566"/>
                  </a:cubicBezTo>
                  <a:cubicBezTo>
                    <a:pt x="0" y="7878"/>
                    <a:pt x="239" y="8139"/>
                    <a:pt x="551" y="8168"/>
                  </a:cubicBezTo>
                  <a:lnTo>
                    <a:pt x="27132" y="10592"/>
                  </a:lnTo>
                  <a:cubicBezTo>
                    <a:pt x="26807" y="12188"/>
                    <a:pt x="26225" y="13721"/>
                    <a:pt x="25410" y="15131"/>
                  </a:cubicBezTo>
                  <a:lnTo>
                    <a:pt x="38515" y="7566"/>
                  </a:lnTo>
                  <a:close/>
                </a:path>
              </a:pathLst>
            </a:custGeom>
            <a:grpFill/>
            <a:ln w="0"/>
          </p:spPr>
        </p:sp>
      </p:grpSp>
      <p:pic>
        <p:nvPicPr>
          <p:cNvPr id="24" name="Graphic 24" descr="Research">
            <a:extLst>
              <a:ext uri="{FF2B5EF4-FFF2-40B4-BE49-F238E27FC236}">
                <a16:creationId xmlns:a16="http://schemas.microsoft.com/office/drawing/2014/main" id="{980D6E40-5907-4EE3-A7B8-C18AF9C34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5954" y="1422069"/>
            <a:ext cx="773212" cy="772947"/>
          </a:xfrm>
          <a:prstGeom prst="rect">
            <a:avLst/>
          </a:prstGeom>
        </p:spPr>
      </p:pic>
      <p:sp>
        <p:nvSpPr>
          <p:cNvPr id="26" name="TextBox 25">
            <a:extLst>
              <a:ext uri="{FF2B5EF4-FFF2-40B4-BE49-F238E27FC236}">
                <a16:creationId xmlns:a16="http://schemas.microsoft.com/office/drawing/2014/main" id="{CEB0EFAC-7D1A-49CF-9B11-08D8CE322E01}"/>
              </a:ext>
            </a:extLst>
          </p:cNvPr>
          <p:cNvSpPr txBox="1"/>
          <p:nvPr/>
        </p:nvSpPr>
        <p:spPr>
          <a:xfrm>
            <a:off x="1237649" y="2370345"/>
            <a:ext cx="13932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a:t>
            </a:r>
            <a:br>
              <a:rPr lang="en-US"/>
            </a:br>
            <a:r>
              <a:rPr lang="en-US"/>
              <a:t>definition &amp; Motivation</a:t>
            </a:r>
            <a:endParaRPr lang="en-US">
              <a:cs typeface="Calibri"/>
            </a:endParaRPr>
          </a:p>
        </p:txBody>
      </p:sp>
      <p:sp>
        <p:nvSpPr>
          <p:cNvPr id="78" name="Oval 77">
            <a:extLst>
              <a:ext uri="{FF2B5EF4-FFF2-40B4-BE49-F238E27FC236}">
                <a16:creationId xmlns:a16="http://schemas.microsoft.com/office/drawing/2014/main" id="{46DC2971-33FA-4037-84AF-05D8479E6DFD}"/>
              </a:ext>
            </a:extLst>
          </p:cNvPr>
          <p:cNvSpPr/>
          <p:nvPr/>
        </p:nvSpPr>
        <p:spPr>
          <a:xfrm>
            <a:off x="3800094" y="3448425"/>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1F2907D-005C-49A2-A045-7599C1CD2B8F}"/>
              </a:ext>
            </a:extLst>
          </p:cNvPr>
          <p:cNvSpPr/>
          <p:nvPr/>
        </p:nvSpPr>
        <p:spPr>
          <a:xfrm>
            <a:off x="5471562" y="3483378"/>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A1BA834-8488-4511-9650-18C73CC7ECEE}"/>
              </a:ext>
            </a:extLst>
          </p:cNvPr>
          <p:cNvSpPr/>
          <p:nvPr/>
        </p:nvSpPr>
        <p:spPr>
          <a:xfrm>
            <a:off x="4696455" y="1270554"/>
            <a:ext cx="1003477"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50">
            <a:extLst>
              <a:ext uri="{FF2B5EF4-FFF2-40B4-BE49-F238E27FC236}">
                <a16:creationId xmlns:a16="http://schemas.microsoft.com/office/drawing/2014/main" id="{F780BB4F-8651-4DB9-8F53-84705756B448}"/>
              </a:ext>
            </a:extLst>
          </p:cNvPr>
          <p:cNvGrpSpPr/>
          <p:nvPr/>
        </p:nvGrpSpPr>
        <p:grpSpPr>
          <a:xfrm>
            <a:off x="4061230" y="1647094"/>
            <a:ext cx="489115" cy="192151"/>
            <a:chOff x="5132972" y="1078738"/>
            <a:chExt cx="489115" cy="192151"/>
          </a:xfrm>
          <a:solidFill>
            <a:schemeClr val="tx1"/>
          </a:solidFill>
        </p:grpSpPr>
        <p:sp>
          <p:nvSpPr>
            <p:cNvPr id="84" name="Freeform 51">
              <a:extLst>
                <a:ext uri="{FF2B5EF4-FFF2-40B4-BE49-F238E27FC236}">
                  <a16:creationId xmlns:a16="http://schemas.microsoft.com/office/drawing/2014/main" id="{5BCC3D18-83AB-4E5D-B8B4-C50EA2809916}"/>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85" name="Oval 84">
            <a:extLst>
              <a:ext uri="{FF2B5EF4-FFF2-40B4-BE49-F238E27FC236}">
                <a16:creationId xmlns:a16="http://schemas.microsoft.com/office/drawing/2014/main" id="{83A602E7-4448-40FC-89FF-E8C6F8134CCA}"/>
              </a:ext>
            </a:extLst>
          </p:cNvPr>
          <p:cNvSpPr/>
          <p:nvPr/>
        </p:nvSpPr>
        <p:spPr>
          <a:xfrm>
            <a:off x="6252044" y="127506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7" descr="Gears">
            <a:extLst>
              <a:ext uri="{FF2B5EF4-FFF2-40B4-BE49-F238E27FC236}">
                <a16:creationId xmlns:a16="http://schemas.microsoft.com/office/drawing/2014/main" id="{7543D453-9A05-4FE7-A25E-5285F8FF7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2723" y="1280496"/>
            <a:ext cx="914714" cy="925348"/>
          </a:xfrm>
          <a:prstGeom prst="rect">
            <a:avLst/>
          </a:prstGeom>
        </p:spPr>
      </p:pic>
      <p:sp>
        <p:nvSpPr>
          <p:cNvPr id="90" name="Oval 89">
            <a:extLst>
              <a:ext uri="{FF2B5EF4-FFF2-40B4-BE49-F238E27FC236}">
                <a16:creationId xmlns:a16="http://schemas.microsoft.com/office/drawing/2014/main" id="{F417F3D4-BC0C-499D-8799-E445BECDA668}"/>
              </a:ext>
            </a:extLst>
          </p:cNvPr>
          <p:cNvSpPr/>
          <p:nvPr/>
        </p:nvSpPr>
        <p:spPr>
          <a:xfrm>
            <a:off x="802498" y="3492881"/>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240D2F4-FE74-4517-A8AC-E39D85700798}"/>
              </a:ext>
            </a:extLst>
          </p:cNvPr>
          <p:cNvSpPr txBox="1"/>
          <p:nvPr/>
        </p:nvSpPr>
        <p:spPr>
          <a:xfrm>
            <a:off x="4586353" y="2290949"/>
            <a:ext cx="1727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System Architecture</a:t>
            </a:r>
          </a:p>
        </p:txBody>
      </p:sp>
      <p:sp>
        <p:nvSpPr>
          <p:cNvPr id="92" name="Oval 91">
            <a:extLst>
              <a:ext uri="{FF2B5EF4-FFF2-40B4-BE49-F238E27FC236}">
                <a16:creationId xmlns:a16="http://schemas.microsoft.com/office/drawing/2014/main" id="{B3637121-FD31-402D-98A8-E684B8BE46BC}"/>
              </a:ext>
            </a:extLst>
          </p:cNvPr>
          <p:cNvSpPr/>
          <p:nvPr/>
        </p:nvSpPr>
        <p:spPr>
          <a:xfrm>
            <a:off x="2981536" y="1192432"/>
            <a:ext cx="1003477" cy="10826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2" descr="No sign">
            <a:extLst>
              <a:ext uri="{FF2B5EF4-FFF2-40B4-BE49-F238E27FC236}">
                <a16:creationId xmlns:a16="http://schemas.microsoft.com/office/drawing/2014/main" id="{9DA6F8BE-F127-4FB8-B99B-EDD2D5B2C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0314" y="3483047"/>
            <a:ext cx="914714" cy="914400"/>
          </a:xfrm>
          <a:prstGeom prst="rect">
            <a:avLst/>
          </a:prstGeom>
        </p:spPr>
      </p:pic>
      <p:sp>
        <p:nvSpPr>
          <p:cNvPr id="36" name="TextBox 35">
            <a:extLst>
              <a:ext uri="{FF2B5EF4-FFF2-40B4-BE49-F238E27FC236}">
                <a16:creationId xmlns:a16="http://schemas.microsoft.com/office/drawing/2014/main" id="{0AD1E4FF-CA8D-4166-8DD0-9721372760D0}"/>
              </a:ext>
            </a:extLst>
          </p:cNvPr>
          <p:cNvSpPr txBox="1"/>
          <p:nvPr/>
        </p:nvSpPr>
        <p:spPr>
          <a:xfrm>
            <a:off x="2007837" y="4588259"/>
            <a:ext cx="1674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Faced</a:t>
            </a:r>
            <a:endParaRPr lang="en-US">
              <a:cs typeface="Calibri"/>
            </a:endParaRPr>
          </a:p>
        </p:txBody>
      </p:sp>
      <p:sp>
        <p:nvSpPr>
          <p:cNvPr id="4" name="TextBox 3">
            <a:extLst>
              <a:ext uri="{FF2B5EF4-FFF2-40B4-BE49-F238E27FC236}">
                <a16:creationId xmlns:a16="http://schemas.microsoft.com/office/drawing/2014/main" id="{2E1F134F-F3C7-4E09-AA72-26B33B3A9D83}"/>
              </a:ext>
            </a:extLst>
          </p:cNvPr>
          <p:cNvSpPr txBox="1"/>
          <p:nvPr/>
        </p:nvSpPr>
        <p:spPr>
          <a:xfrm>
            <a:off x="6880445" y="4617785"/>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Future Work</a:t>
            </a:r>
          </a:p>
        </p:txBody>
      </p:sp>
      <p:pic>
        <p:nvPicPr>
          <p:cNvPr id="39" name="Graphic 39" descr="Diploma roll">
            <a:extLst>
              <a:ext uri="{FF2B5EF4-FFF2-40B4-BE49-F238E27FC236}">
                <a16:creationId xmlns:a16="http://schemas.microsoft.com/office/drawing/2014/main" id="{EDA2B06D-7FF0-4B81-8421-AF12AFF8AE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245" y="1323772"/>
            <a:ext cx="914714" cy="914400"/>
          </a:xfrm>
          <a:prstGeom prst="rect">
            <a:avLst/>
          </a:prstGeom>
        </p:spPr>
      </p:pic>
      <p:sp>
        <p:nvSpPr>
          <p:cNvPr id="11" name="TextBox 10">
            <a:extLst>
              <a:ext uri="{FF2B5EF4-FFF2-40B4-BE49-F238E27FC236}">
                <a16:creationId xmlns:a16="http://schemas.microsoft.com/office/drawing/2014/main" id="{ACADDCB4-2F66-4382-94A2-71550C448B5B}"/>
              </a:ext>
            </a:extLst>
          </p:cNvPr>
          <p:cNvSpPr txBox="1"/>
          <p:nvPr/>
        </p:nvSpPr>
        <p:spPr>
          <a:xfrm>
            <a:off x="2981536" y="2305539"/>
            <a:ext cx="1111168" cy="369332"/>
          </a:xfrm>
          <a:prstGeom prst="rect">
            <a:avLst/>
          </a:prstGeom>
          <a:noFill/>
        </p:spPr>
        <p:txBody>
          <a:bodyPr wrap="square" rtlCol="0">
            <a:spAutoFit/>
          </a:bodyPr>
          <a:lstStyle/>
          <a:p>
            <a:r>
              <a:rPr lang="en-US"/>
              <a:t>Objective</a:t>
            </a:r>
          </a:p>
        </p:txBody>
      </p:sp>
      <p:sp>
        <p:nvSpPr>
          <p:cNvPr id="12" name="TextBox 11">
            <a:extLst>
              <a:ext uri="{FF2B5EF4-FFF2-40B4-BE49-F238E27FC236}">
                <a16:creationId xmlns:a16="http://schemas.microsoft.com/office/drawing/2014/main" id="{1844AF10-E935-487E-83DB-4FAE2A2DCC62}"/>
              </a:ext>
            </a:extLst>
          </p:cNvPr>
          <p:cNvSpPr txBox="1"/>
          <p:nvPr/>
        </p:nvSpPr>
        <p:spPr>
          <a:xfrm>
            <a:off x="6120181" y="2293611"/>
            <a:ext cx="1382487" cy="646331"/>
          </a:xfrm>
          <a:prstGeom prst="rect">
            <a:avLst/>
          </a:prstGeom>
          <a:noFill/>
        </p:spPr>
        <p:txBody>
          <a:bodyPr wrap="square" rtlCol="0">
            <a:spAutoFit/>
          </a:bodyPr>
          <a:lstStyle/>
          <a:p>
            <a:r>
              <a:rPr lang="en-US"/>
              <a:t>Phases Description</a:t>
            </a:r>
          </a:p>
        </p:txBody>
      </p:sp>
      <p:sp>
        <p:nvSpPr>
          <p:cNvPr id="13" name="TextBox 12">
            <a:extLst>
              <a:ext uri="{FF2B5EF4-FFF2-40B4-BE49-F238E27FC236}">
                <a16:creationId xmlns:a16="http://schemas.microsoft.com/office/drawing/2014/main" id="{236FEA05-B56E-4DE9-A7F7-2E907726D6F1}"/>
              </a:ext>
            </a:extLst>
          </p:cNvPr>
          <p:cNvSpPr txBox="1"/>
          <p:nvPr/>
        </p:nvSpPr>
        <p:spPr>
          <a:xfrm>
            <a:off x="3735622" y="4596088"/>
            <a:ext cx="1210588" cy="369332"/>
          </a:xfrm>
          <a:prstGeom prst="rect">
            <a:avLst/>
          </a:prstGeom>
          <a:noFill/>
        </p:spPr>
        <p:txBody>
          <a:bodyPr wrap="none" rtlCol="0">
            <a:spAutoFit/>
          </a:bodyPr>
          <a:lstStyle/>
          <a:p>
            <a:r>
              <a:rPr lang="en-US" dirty="0"/>
              <a:t>Conclusion</a:t>
            </a:r>
          </a:p>
        </p:txBody>
      </p:sp>
      <p:pic>
        <p:nvPicPr>
          <p:cNvPr id="14" name="Graphic 15" descr="Checklist">
            <a:extLst>
              <a:ext uri="{FF2B5EF4-FFF2-40B4-BE49-F238E27FC236}">
                <a16:creationId xmlns:a16="http://schemas.microsoft.com/office/drawing/2014/main" id="{E619FAFD-2E6E-45C7-A844-D13464C24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4027" y="1386001"/>
            <a:ext cx="746927" cy="746671"/>
          </a:xfrm>
          <a:prstGeom prst="rect">
            <a:avLst/>
          </a:prstGeom>
        </p:spPr>
      </p:pic>
      <p:pic>
        <p:nvPicPr>
          <p:cNvPr id="20" name="Graphic 20" descr="Bar chart">
            <a:extLst>
              <a:ext uri="{FF2B5EF4-FFF2-40B4-BE49-F238E27FC236}">
                <a16:creationId xmlns:a16="http://schemas.microsoft.com/office/drawing/2014/main" id="{ECF1FF61-A25B-4F38-BE93-4E0CAF1EFB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447" y="3542896"/>
            <a:ext cx="914714" cy="914400"/>
          </a:xfrm>
          <a:prstGeom prst="rect">
            <a:avLst/>
          </a:prstGeom>
        </p:spPr>
      </p:pic>
      <p:pic>
        <p:nvPicPr>
          <p:cNvPr id="29" name="Graphic 29" descr="Graduation cap">
            <a:extLst>
              <a:ext uri="{FF2B5EF4-FFF2-40B4-BE49-F238E27FC236}">
                <a16:creationId xmlns:a16="http://schemas.microsoft.com/office/drawing/2014/main" id="{0C0FFAD8-F188-4F5E-A13A-2E01797CB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9489" y="3473818"/>
            <a:ext cx="914714" cy="914400"/>
          </a:xfrm>
          <a:prstGeom prst="rect">
            <a:avLst/>
          </a:prstGeom>
        </p:spPr>
      </p:pic>
      <p:grpSp>
        <p:nvGrpSpPr>
          <p:cNvPr id="62" name="Group 111">
            <a:extLst>
              <a:ext uri="{FF2B5EF4-FFF2-40B4-BE49-F238E27FC236}">
                <a16:creationId xmlns:a16="http://schemas.microsoft.com/office/drawing/2014/main" id="{45DE95EF-B099-4E3A-8CF9-60A8769318C1}"/>
              </a:ext>
            </a:extLst>
          </p:cNvPr>
          <p:cNvGrpSpPr/>
          <p:nvPr/>
        </p:nvGrpSpPr>
        <p:grpSpPr>
          <a:xfrm>
            <a:off x="4830166" y="3834943"/>
            <a:ext cx="489128" cy="192151"/>
            <a:chOff x="5089665" y="4348467"/>
            <a:chExt cx="489128" cy="192151"/>
          </a:xfrm>
          <a:solidFill>
            <a:schemeClr val="tx1"/>
          </a:solidFill>
        </p:grpSpPr>
        <p:sp>
          <p:nvSpPr>
            <p:cNvPr id="63" name="Freeform 112">
              <a:extLst>
                <a:ext uri="{FF2B5EF4-FFF2-40B4-BE49-F238E27FC236}">
                  <a16:creationId xmlns:a16="http://schemas.microsoft.com/office/drawing/2014/main" id="{8A5C181A-AED2-42FF-90B0-F274ACB587F1}"/>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64" name="Oval 63">
            <a:extLst>
              <a:ext uri="{FF2B5EF4-FFF2-40B4-BE49-F238E27FC236}">
                <a16:creationId xmlns:a16="http://schemas.microsoft.com/office/drawing/2014/main" id="{A7E4D8CE-C988-49B9-8B92-D3D50B2651A9}"/>
              </a:ext>
            </a:extLst>
          </p:cNvPr>
          <p:cNvSpPr/>
          <p:nvPr/>
        </p:nvSpPr>
        <p:spPr>
          <a:xfrm>
            <a:off x="7063423" y="3531273"/>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4" descr="Play">
            <a:extLst>
              <a:ext uri="{FF2B5EF4-FFF2-40B4-BE49-F238E27FC236}">
                <a16:creationId xmlns:a16="http://schemas.microsoft.com/office/drawing/2014/main" id="{C0C72E89-F4FF-4C9A-B55C-A2E615D4EB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63021" y="3531273"/>
            <a:ext cx="915156" cy="914400"/>
          </a:xfrm>
          <a:prstGeom prst="rect">
            <a:avLst/>
          </a:prstGeom>
        </p:spPr>
      </p:pic>
      <p:sp>
        <p:nvSpPr>
          <p:cNvPr id="68" name="TextBox 67">
            <a:extLst>
              <a:ext uri="{FF2B5EF4-FFF2-40B4-BE49-F238E27FC236}">
                <a16:creationId xmlns:a16="http://schemas.microsoft.com/office/drawing/2014/main" id="{DE2D8101-2DC1-4EAC-92C7-1B5C0EE1DC38}"/>
              </a:ext>
            </a:extLst>
          </p:cNvPr>
          <p:cNvSpPr txBox="1"/>
          <p:nvPr/>
        </p:nvSpPr>
        <p:spPr>
          <a:xfrm>
            <a:off x="5630907" y="4609111"/>
            <a:ext cx="1077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Demo</a:t>
            </a:r>
            <a:endParaRPr lang="en-US"/>
          </a:p>
        </p:txBody>
      </p:sp>
      <p:grpSp>
        <p:nvGrpSpPr>
          <p:cNvPr id="69" name="Group 111">
            <a:extLst>
              <a:ext uri="{FF2B5EF4-FFF2-40B4-BE49-F238E27FC236}">
                <a16:creationId xmlns:a16="http://schemas.microsoft.com/office/drawing/2014/main" id="{1FBEFF9E-56EC-44DA-9CB2-6D02BCF41F2F}"/>
              </a:ext>
            </a:extLst>
          </p:cNvPr>
          <p:cNvGrpSpPr/>
          <p:nvPr/>
        </p:nvGrpSpPr>
        <p:grpSpPr>
          <a:xfrm>
            <a:off x="6500613" y="3888629"/>
            <a:ext cx="489128" cy="192151"/>
            <a:chOff x="5089665" y="4348467"/>
            <a:chExt cx="489128" cy="192151"/>
          </a:xfrm>
          <a:solidFill>
            <a:schemeClr val="tx1"/>
          </a:solidFill>
        </p:grpSpPr>
        <p:sp>
          <p:nvSpPr>
            <p:cNvPr id="70" name="Freeform 112">
              <a:extLst>
                <a:ext uri="{FF2B5EF4-FFF2-40B4-BE49-F238E27FC236}">
                  <a16:creationId xmlns:a16="http://schemas.microsoft.com/office/drawing/2014/main" id="{0DE38D26-0C97-42B9-8821-FB3F387DF842}"/>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pic>
        <p:nvPicPr>
          <p:cNvPr id="37" name="Graphic 37" descr="Gauge">
            <a:extLst>
              <a:ext uri="{FF2B5EF4-FFF2-40B4-BE49-F238E27FC236}">
                <a16:creationId xmlns:a16="http://schemas.microsoft.com/office/drawing/2014/main" id="{7B12528A-8CC1-417E-A578-77725E44C0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82814" y="3452904"/>
            <a:ext cx="915156" cy="914400"/>
          </a:xfrm>
          <a:prstGeom prst="rect">
            <a:avLst/>
          </a:prstGeom>
        </p:spPr>
      </p:pic>
      <p:grpSp>
        <p:nvGrpSpPr>
          <p:cNvPr id="72" name="Group 50">
            <a:extLst>
              <a:ext uri="{FF2B5EF4-FFF2-40B4-BE49-F238E27FC236}">
                <a16:creationId xmlns:a16="http://schemas.microsoft.com/office/drawing/2014/main" id="{D09245F8-4765-48F6-B50C-3F23203E371F}"/>
              </a:ext>
            </a:extLst>
          </p:cNvPr>
          <p:cNvGrpSpPr/>
          <p:nvPr/>
        </p:nvGrpSpPr>
        <p:grpSpPr>
          <a:xfrm>
            <a:off x="5759517" y="1668147"/>
            <a:ext cx="489115" cy="192151"/>
            <a:chOff x="5132972" y="1078738"/>
            <a:chExt cx="489115" cy="192151"/>
          </a:xfrm>
          <a:solidFill>
            <a:schemeClr val="tx1"/>
          </a:solidFill>
        </p:grpSpPr>
        <p:sp>
          <p:nvSpPr>
            <p:cNvPr id="73" name="Freeform 51">
              <a:extLst>
                <a:ext uri="{FF2B5EF4-FFF2-40B4-BE49-F238E27FC236}">
                  <a16:creationId xmlns:a16="http://schemas.microsoft.com/office/drawing/2014/main" id="{4C4703FA-1CE0-44F5-B5E8-7EE48BAD80C1}"/>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grpSp>
        <p:nvGrpSpPr>
          <p:cNvPr id="87" name="Group 111">
            <a:extLst>
              <a:ext uri="{FF2B5EF4-FFF2-40B4-BE49-F238E27FC236}">
                <a16:creationId xmlns:a16="http://schemas.microsoft.com/office/drawing/2014/main" id="{B9DB8FFE-2144-41A9-BD3D-38873EF8FE53}"/>
              </a:ext>
            </a:extLst>
          </p:cNvPr>
          <p:cNvGrpSpPr/>
          <p:nvPr/>
        </p:nvGrpSpPr>
        <p:grpSpPr>
          <a:xfrm>
            <a:off x="8091044" y="3910104"/>
            <a:ext cx="489128" cy="192151"/>
            <a:chOff x="5089665" y="4348467"/>
            <a:chExt cx="489128" cy="192151"/>
          </a:xfrm>
          <a:solidFill>
            <a:schemeClr val="tx1"/>
          </a:solidFill>
        </p:grpSpPr>
        <p:sp>
          <p:nvSpPr>
            <p:cNvPr id="91" name="Freeform 112">
              <a:extLst>
                <a:ext uri="{FF2B5EF4-FFF2-40B4-BE49-F238E27FC236}">
                  <a16:creationId xmlns:a16="http://schemas.microsoft.com/office/drawing/2014/main" id="{6B8AC7A5-5C36-4F6F-B7C7-BD1EBA4E9723}"/>
                </a:ext>
              </a:extLst>
            </p:cNvPr>
            <p:cNvSpPr>
              <a:spLocks noChangeArrowheads="1"/>
            </p:cNvSpPr>
            <p:nvPr/>
          </p:nvSpPr>
          <p:spPr bwMode="auto">
            <a:xfrm>
              <a:off x="5089665" y="4348467"/>
              <a:ext cx="489128" cy="192151"/>
            </a:xfrm>
            <a:custGeom>
              <a:avLst/>
              <a:gdLst/>
              <a:ahLst/>
              <a:cxnLst/>
              <a:rect l="0" t="0" r="r" b="b"/>
              <a:pathLst>
                <a:path w="38515" h="15131">
                  <a:moveTo>
                    <a:pt x="38515" y="7566"/>
                  </a:moveTo>
                  <a:lnTo>
                    <a:pt x="25411" y="0"/>
                  </a:lnTo>
                  <a:cubicBezTo>
                    <a:pt x="26225" y="1410"/>
                    <a:pt x="26807" y="2943"/>
                    <a:pt x="27132" y="4540"/>
                  </a:cubicBezTo>
                  <a:lnTo>
                    <a:pt x="550" y="6963"/>
                  </a:lnTo>
                  <a:cubicBezTo>
                    <a:pt x="239" y="6991"/>
                    <a:pt x="0" y="7252"/>
                    <a:pt x="0" y="7566"/>
                  </a:cubicBezTo>
                  <a:cubicBezTo>
                    <a:pt x="0" y="7878"/>
                    <a:pt x="239" y="8139"/>
                    <a:pt x="550" y="8168"/>
                  </a:cubicBezTo>
                  <a:lnTo>
                    <a:pt x="27132" y="10592"/>
                  </a:lnTo>
                  <a:cubicBezTo>
                    <a:pt x="26807" y="12188"/>
                    <a:pt x="26225" y="13721"/>
                    <a:pt x="25411" y="15131"/>
                  </a:cubicBezTo>
                  <a:lnTo>
                    <a:pt x="38515" y="7566"/>
                  </a:lnTo>
                  <a:close/>
                </a:path>
              </a:pathLst>
            </a:custGeom>
            <a:grpFill/>
            <a:ln w="0"/>
          </p:spPr>
        </p:sp>
      </p:grpSp>
      <p:sp>
        <p:nvSpPr>
          <p:cNvPr id="93" name="Oval 92">
            <a:extLst>
              <a:ext uri="{FF2B5EF4-FFF2-40B4-BE49-F238E27FC236}">
                <a16:creationId xmlns:a16="http://schemas.microsoft.com/office/drawing/2014/main" id="{1ECDDEA6-2504-44D5-A1FB-8481A43B6E30}"/>
              </a:ext>
            </a:extLst>
          </p:cNvPr>
          <p:cNvSpPr/>
          <p:nvPr/>
        </p:nvSpPr>
        <p:spPr>
          <a:xfrm>
            <a:off x="8632849" y="354289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4" descr="Shopping cart">
            <a:extLst>
              <a:ext uri="{FF2B5EF4-FFF2-40B4-BE49-F238E27FC236}">
                <a16:creationId xmlns:a16="http://schemas.microsoft.com/office/drawing/2014/main" id="{7715540C-DFAF-4E08-AC72-FCB35D4708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77080" y="3601489"/>
            <a:ext cx="915156" cy="914400"/>
          </a:xfrm>
          <a:prstGeom prst="rect">
            <a:avLst/>
          </a:prstGeom>
        </p:spPr>
      </p:pic>
      <p:sp>
        <p:nvSpPr>
          <p:cNvPr id="97" name="TextBox 96">
            <a:extLst>
              <a:ext uri="{FF2B5EF4-FFF2-40B4-BE49-F238E27FC236}">
                <a16:creationId xmlns:a16="http://schemas.microsoft.com/office/drawing/2014/main" id="{D275698A-3211-4900-AD9B-8679B8498860}"/>
              </a:ext>
            </a:extLst>
          </p:cNvPr>
          <p:cNvSpPr txBox="1"/>
          <p:nvPr/>
        </p:nvSpPr>
        <p:spPr>
          <a:xfrm>
            <a:off x="8829990" y="4583242"/>
            <a:ext cx="1604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Tools</a:t>
            </a:r>
          </a:p>
        </p:txBody>
      </p:sp>
      <p:grpSp>
        <p:nvGrpSpPr>
          <p:cNvPr id="80" name="Group 50">
            <a:extLst>
              <a:ext uri="{FF2B5EF4-FFF2-40B4-BE49-F238E27FC236}">
                <a16:creationId xmlns:a16="http://schemas.microsoft.com/office/drawing/2014/main" id="{B4861920-C1F7-4166-898B-B3ACCAE142C1}"/>
              </a:ext>
            </a:extLst>
          </p:cNvPr>
          <p:cNvGrpSpPr/>
          <p:nvPr/>
        </p:nvGrpSpPr>
        <p:grpSpPr>
          <a:xfrm>
            <a:off x="7250255" y="1670809"/>
            <a:ext cx="489115" cy="192151"/>
            <a:chOff x="5132972" y="1078738"/>
            <a:chExt cx="489115" cy="192151"/>
          </a:xfrm>
          <a:solidFill>
            <a:schemeClr val="tx1"/>
          </a:solidFill>
        </p:grpSpPr>
        <p:sp>
          <p:nvSpPr>
            <p:cNvPr id="81" name="Freeform 51">
              <a:extLst>
                <a:ext uri="{FF2B5EF4-FFF2-40B4-BE49-F238E27FC236}">
                  <a16:creationId xmlns:a16="http://schemas.microsoft.com/office/drawing/2014/main" id="{D1D6B2E5-8F20-4AEA-B78B-190B41A32A7F}"/>
                </a:ext>
              </a:extLst>
            </p:cNvPr>
            <p:cNvSpPr>
              <a:spLocks noChangeArrowheads="1"/>
            </p:cNvSpPr>
            <p:nvPr/>
          </p:nvSpPr>
          <p:spPr bwMode="auto">
            <a:xfrm>
              <a:off x="5132972" y="1078738"/>
              <a:ext cx="489115" cy="192151"/>
            </a:xfrm>
            <a:custGeom>
              <a:avLst/>
              <a:gdLst/>
              <a:ahLst/>
              <a:cxnLst/>
              <a:rect l="0" t="0" r="r" b="b"/>
              <a:pathLst>
                <a:path w="38514" h="15131">
                  <a:moveTo>
                    <a:pt x="38514" y="7566"/>
                  </a:moveTo>
                  <a:lnTo>
                    <a:pt x="25410" y="0"/>
                  </a:lnTo>
                  <a:cubicBezTo>
                    <a:pt x="26225" y="1410"/>
                    <a:pt x="26806" y="2943"/>
                    <a:pt x="27132" y="4540"/>
                  </a:cubicBezTo>
                  <a:lnTo>
                    <a:pt x="550" y="6963"/>
                  </a:lnTo>
                  <a:cubicBezTo>
                    <a:pt x="239" y="6991"/>
                    <a:pt x="0" y="7252"/>
                    <a:pt x="0" y="7566"/>
                  </a:cubicBezTo>
                  <a:cubicBezTo>
                    <a:pt x="0" y="7878"/>
                    <a:pt x="239" y="8139"/>
                    <a:pt x="550" y="8168"/>
                  </a:cubicBezTo>
                  <a:lnTo>
                    <a:pt x="27132" y="10592"/>
                  </a:lnTo>
                  <a:cubicBezTo>
                    <a:pt x="26806" y="12188"/>
                    <a:pt x="26225" y="13721"/>
                    <a:pt x="25410" y="15131"/>
                  </a:cubicBezTo>
                  <a:lnTo>
                    <a:pt x="38514" y="7566"/>
                  </a:lnTo>
                  <a:close/>
                </a:path>
              </a:pathLst>
            </a:custGeom>
            <a:grpFill/>
            <a:ln w="0"/>
          </p:spPr>
        </p:sp>
      </p:grpSp>
      <p:sp>
        <p:nvSpPr>
          <p:cNvPr id="94" name="Oval 93">
            <a:extLst>
              <a:ext uri="{FF2B5EF4-FFF2-40B4-BE49-F238E27FC236}">
                <a16:creationId xmlns:a16="http://schemas.microsoft.com/office/drawing/2014/main" id="{6981CAD6-5119-4E67-A2A8-5FCED220036B}"/>
              </a:ext>
            </a:extLst>
          </p:cNvPr>
          <p:cNvSpPr/>
          <p:nvPr/>
        </p:nvSpPr>
        <p:spPr>
          <a:xfrm>
            <a:off x="7758094" y="1288036"/>
            <a:ext cx="953938" cy="98364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4" descr="Database">
            <a:extLst>
              <a:ext uri="{FF2B5EF4-FFF2-40B4-BE49-F238E27FC236}">
                <a16:creationId xmlns:a16="http://schemas.microsoft.com/office/drawing/2014/main" id="{12C989BA-2D51-4E1D-B4F0-279D7EC440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07330" y="1331279"/>
            <a:ext cx="855465" cy="856117"/>
          </a:xfrm>
          <a:prstGeom prst="rect">
            <a:avLst/>
          </a:prstGeom>
        </p:spPr>
      </p:pic>
      <p:sp>
        <p:nvSpPr>
          <p:cNvPr id="3" name="TextBox 2">
            <a:extLst>
              <a:ext uri="{FF2B5EF4-FFF2-40B4-BE49-F238E27FC236}">
                <a16:creationId xmlns:a16="http://schemas.microsoft.com/office/drawing/2014/main" id="{6ABB3DDF-BCFA-4CD5-B503-292BA751D579}"/>
              </a:ext>
            </a:extLst>
          </p:cNvPr>
          <p:cNvSpPr txBox="1"/>
          <p:nvPr/>
        </p:nvSpPr>
        <p:spPr>
          <a:xfrm>
            <a:off x="7773829" y="2358982"/>
            <a:ext cx="991233" cy="369332"/>
          </a:xfrm>
          <a:prstGeom prst="rect">
            <a:avLst/>
          </a:prstGeom>
          <a:noFill/>
        </p:spPr>
        <p:txBody>
          <a:bodyPr wrap="none" rtlCol="0">
            <a:spAutoFit/>
          </a:bodyPr>
          <a:lstStyle/>
          <a:p>
            <a:r>
              <a:rPr lang="en-US"/>
              <a:t>Datasets</a:t>
            </a:r>
          </a:p>
        </p:txBody>
      </p:sp>
    </p:spTree>
    <p:extLst>
      <p:ext uri="{BB962C8B-B14F-4D97-AF65-F5344CB8AC3E}">
        <p14:creationId xmlns:p14="http://schemas.microsoft.com/office/powerpoint/2010/main" val="191218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72A"/>
        </a:solidFill>
        <a:effectLst/>
      </p:bgPr>
    </p:bg>
    <p:spTree>
      <p:nvGrpSpPr>
        <p:cNvPr id="1" name=""/>
        <p:cNvGrpSpPr/>
        <p:nvPr/>
      </p:nvGrpSpPr>
      <p:grpSpPr>
        <a:xfrm>
          <a:off x="0" y="0"/>
          <a:ext cx="0" cy="0"/>
          <a:chOff x="0" y="0"/>
          <a:chExt cx="0" cy="0"/>
        </a:xfrm>
      </p:grpSpPr>
      <p:sp>
        <p:nvSpPr>
          <p:cNvPr id="32" name="Text Box 32"/>
          <p:cNvSpPr txBox="1">
            <a:spLocks noChangeArrowheads="1"/>
          </p:cNvSpPr>
          <p:nvPr/>
        </p:nvSpPr>
        <p:spPr bwMode="auto">
          <a:xfrm>
            <a:off x="410299" y="469253"/>
            <a:ext cx="9662605" cy="917302"/>
          </a:xfrm>
          <a:prstGeom prst="rect">
            <a:avLst/>
          </a:prstGeom>
        </p:spPr>
        <p:txBody>
          <a:bodyPr wrap="square" lIns="0" tIns="0" rIns="0" bIns="0" rtlCol="0" anchor="t">
            <a:spAutoFit/>
          </a:bodyPr>
          <a:lstStyle/>
          <a:p>
            <a:pPr>
              <a:lnSpc>
                <a:spcPct val="101237"/>
              </a:lnSpc>
              <a:spcAft>
                <a:spcPts val="500"/>
              </a:spcAft>
            </a:pPr>
            <a:r>
              <a:rPr lang="en-US" sz="3200" b="1" kern="2" dirty="0">
                <a:solidFill>
                  <a:srgbClr val="00CEFF">
                    <a:alpha val="100000"/>
                  </a:srgbClr>
                </a:solidFill>
                <a:latin typeface="Cabin"/>
              </a:rPr>
              <a:t>Objective </a:t>
            </a:r>
          </a:p>
          <a:p>
            <a:pPr>
              <a:lnSpc>
                <a:spcPct val="101237"/>
              </a:lnSpc>
              <a:spcAft>
                <a:spcPts val="500"/>
              </a:spcAft>
            </a:pPr>
            <a:endParaRPr lang="en-US" sz="2400" b="1" kern="2" dirty="0">
              <a:solidFill>
                <a:srgbClr val="00CEFF">
                  <a:alpha val="100000"/>
                </a:srgbClr>
              </a:solidFill>
              <a:latin typeface="Cabin"/>
            </a:endParaRPr>
          </a:p>
        </p:txBody>
      </p:sp>
      <p:sp>
        <p:nvSpPr>
          <p:cNvPr id="4" name="TextBox 3"/>
          <p:cNvSpPr txBox="1"/>
          <p:nvPr/>
        </p:nvSpPr>
        <p:spPr>
          <a:xfrm>
            <a:off x="8123954" y="4030519"/>
            <a:ext cx="3021496" cy="861774"/>
          </a:xfrm>
          <a:prstGeom prst="rect">
            <a:avLst/>
          </a:prstGeom>
          <a:noFill/>
        </p:spPr>
        <p:txBody>
          <a:bodyPr wrap="square" rtlCol="0" anchor="t">
            <a:spAutoFit/>
          </a:bodyPr>
          <a:lstStyle/>
          <a:p>
            <a:endParaRPr lang="en-US" sz="5000">
              <a:cs typeface="Calibri"/>
            </a:endParaRPr>
          </a:p>
        </p:txBody>
      </p:sp>
      <p:sp>
        <p:nvSpPr>
          <p:cNvPr id="7" name="TextBox 6"/>
          <p:cNvSpPr txBox="1"/>
          <p:nvPr/>
        </p:nvSpPr>
        <p:spPr>
          <a:xfrm>
            <a:off x="823731" y="4026240"/>
            <a:ext cx="3564776" cy="523220"/>
          </a:xfrm>
          <a:prstGeom prst="rect">
            <a:avLst/>
          </a:prstGeom>
          <a:noFill/>
        </p:spPr>
        <p:txBody>
          <a:bodyPr wrap="square" rtlCol="0" anchor="t">
            <a:spAutoFit/>
          </a:bodyPr>
          <a:lstStyle/>
          <a:p>
            <a:pPr algn="ctr"/>
            <a:endParaRPr lang="en-GB" sz="2800">
              <a:cs typeface="Calibri"/>
            </a:endParaRPr>
          </a:p>
        </p:txBody>
      </p:sp>
      <p:sp>
        <p:nvSpPr>
          <p:cNvPr id="8" name="TextBox 7"/>
          <p:cNvSpPr txBox="1"/>
          <p:nvPr/>
        </p:nvSpPr>
        <p:spPr>
          <a:xfrm>
            <a:off x="4929045" y="1352150"/>
            <a:ext cx="2528515" cy="584775"/>
          </a:xfrm>
          <a:prstGeom prst="rect">
            <a:avLst/>
          </a:prstGeom>
          <a:noFill/>
        </p:spPr>
        <p:txBody>
          <a:bodyPr wrap="square" rtlCol="0" anchor="t">
            <a:spAutoFit/>
          </a:bodyPr>
          <a:lstStyle/>
          <a:p>
            <a:pPr algn="ctr"/>
            <a:endParaRPr lang="en-GB" sz="3200">
              <a:cs typeface="Calibri"/>
            </a:endParaRPr>
          </a:p>
        </p:txBody>
      </p:sp>
      <p:pic>
        <p:nvPicPr>
          <p:cNvPr id="3" name="Picture 5" descr="A close up of a piece of paper&#10;&#10;Description generated with high confidence">
            <a:extLst>
              <a:ext uri="{FF2B5EF4-FFF2-40B4-BE49-F238E27FC236}">
                <a16:creationId xmlns:a16="http://schemas.microsoft.com/office/drawing/2014/main" id="{62654AEB-268A-47D8-A6CA-917D7AA974A7}"/>
              </a:ext>
            </a:extLst>
          </p:cNvPr>
          <p:cNvPicPr>
            <a:picLocks noChangeAspect="1"/>
          </p:cNvPicPr>
          <p:nvPr/>
        </p:nvPicPr>
        <p:blipFill>
          <a:blip r:embed="rId3"/>
          <a:stretch>
            <a:fillRect/>
          </a:stretch>
        </p:blipFill>
        <p:spPr>
          <a:xfrm>
            <a:off x="5398978" y="606568"/>
            <a:ext cx="4545122" cy="4692364"/>
          </a:xfrm>
          <a:prstGeom prst="rect">
            <a:avLst/>
          </a:prstGeom>
        </p:spPr>
      </p:pic>
      <p:sp>
        <p:nvSpPr>
          <p:cNvPr id="10" name="TextBox 9">
            <a:extLst>
              <a:ext uri="{FF2B5EF4-FFF2-40B4-BE49-F238E27FC236}">
                <a16:creationId xmlns:a16="http://schemas.microsoft.com/office/drawing/2014/main" id="{4E47C1C2-3C70-46B5-83F6-7DB5214929AC}"/>
              </a:ext>
            </a:extLst>
          </p:cNvPr>
          <p:cNvSpPr txBox="1"/>
          <p:nvPr/>
        </p:nvSpPr>
        <p:spPr>
          <a:xfrm>
            <a:off x="310982" y="1369893"/>
            <a:ext cx="5224404"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Implementing</a:t>
            </a:r>
            <a:r>
              <a:rPr lang="en-US" sz="2800" dirty="0">
                <a:latin typeface="Segoe UI Light"/>
                <a:cs typeface="Segoe UI Light"/>
              </a:rPr>
              <a:t> </a:t>
            </a:r>
            <a:r>
              <a:rPr lang="en-US" sz="2400" dirty="0"/>
              <a:t>the state-of-the-art of HCR relevant to medical prescriptions.</a:t>
            </a:r>
            <a:br>
              <a:rPr lang="en-US" sz="2400" dirty="0"/>
            </a:br>
            <a:endParaRPr lang="en-US" sz="2400" dirty="0"/>
          </a:p>
          <a:p>
            <a:pPr marL="285750" indent="-285750">
              <a:buFont typeface="Arial"/>
              <a:buChar char="•"/>
            </a:pPr>
            <a:r>
              <a:rPr lang="en-US" sz="2400" dirty="0"/>
              <a:t>Providing an exact or approximate medication.</a:t>
            </a:r>
          </a:p>
        </p:txBody>
      </p:sp>
      <p:sp>
        <p:nvSpPr>
          <p:cNvPr id="2" name="TextBox 1">
            <a:extLst>
              <a:ext uri="{FF2B5EF4-FFF2-40B4-BE49-F238E27FC236}">
                <a16:creationId xmlns:a16="http://schemas.microsoft.com/office/drawing/2014/main" id="{ECB98F17-A8D6-4A64-B372-91B13D3FF02B}"/>
              </a:ext>
            </a:extLst>
          </p:cNvPr>
          <p:cNvSpPr txBox="1"/>
          <p:nvPr/>
        </p:nvSpPr>
        <p:spPr>
          <a:xfrm>
            <a:off x="6609115" y="5251581"/>
            <a:ext cx="2751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Recognized prescription</a:t>
            </a:r>
          </a:p>
        </p:txBody>
      </p:sp>
    </p:spTree>
    <p:extLst>
      <p:ext uri="{BB962C8B-B14F-4D97-AF65-F5344CB8AC3E}">
        <p14:creationId xmlns:p14="http://schemas.microsoft.com/office/powerpoint/2010/main" val="74456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2838</TotalTime>
  <Words>968</Words>
  <Application>Microsoft Office PowerPoint</Application>
  <PresentationFormat>Custom</PresentationFormat>
  <Paragraphs>445</Paragraphs>
  <Slides>40</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Cabin</vt:lpstr>
      <vt:lpstr>Segoe UI Light</vt:lpstr>
      <vt:lpstr>Arial</vt:lpstr>
      <vt:lpstr>Calibri Light</vt:lpstr>
      <vt:lpstr>Bookman Old Style</vt:lpstr>
      <vt:lpstr>Times New Roman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Xara Designer Pro X</dc:creator>
  <cp:lastModifiedBy>Joe Sherif</cp:lastModifiedBy>
  <cp:revision>119</cp:revision>
  <dcterms:created xsi:type="dcterms:W3CDTF">2018-03-13T19:17:33Z</dcterms:created>
  <dcterms:modified xsi:type="dcterms:W3CDTF">2019-06-20T23:10:08Z</dcterms:modified>
</cp:coreProperties>
</file>